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4" r:id="rId5"/>
    <p:sldMasterId id="2147484376" r:id="rId6"/>
  </p:sldMasterIdLst>
  <p:notesMasterIdLst>
    <p:notesMasterId r:id="rId47"/>
  </p:notesMasterIdLst>
  <p:handoutMasterIdLst>
    <p:handoutMasterId r:id="rId48"/>
  </p:handoutMasterIdLst>
  <p:sldIdLst>
    <p:sldId id="1368" r:id="rId7"/>
    <p:sldId id="1457" r:id="rId8"/>
    <p:sldId id="1398" r:id="rId9"/>
    <p:sldId id="1399" r:id="rId10"/>
    <p:sldId id="1460" r:id="rId11"/>
    <p:sldId id="1405" r:id="rId12"/>
    <p:sldId id="1406" r:id="rId13"/>
    <p:sldId id="1462" r:id="rId14"/>
    <p:sldId id="1463" r:id="rId15"/>
    <p:sldId id="1464" r:id="rId16"/>
    <p:sldId id="1461" r:id="rId17"/>
    <p:sldId id="1468" r:id="rId18"/>
    <p:sldId id="1476" r:id="rId19"/>
    <p:sldId id="1477" r:id="rId20"/>
    <p:sldId id="1470" r:id="rId21"/>
    <p:sldId id="1424" r:id="rId22"/>
    <p:sldId id="1465" r:id="rId23"/>
    <p:sldId id="1466" r:id="rId24"/>
    <p:sldId id="1467" r:id="rId25"/>
    <p:sldId id="1425" r:id="rId26"/>
    <p:sldId id="1426" r:id="rId27"/>
    <p:sldId id="1428" r:id="rId28"/>
    <p:sldId id="1459" r:id="rId29"/>
    <p:sldId id="1431" r:id="rId30"/>
    <p:sldId id="1432" r:id="rId31"/>
    <p:sldId id="1471" r:id="rId32"/>
    <p:sldId id="1472" r:id="rId33"/>
    <p:sldId id="1473" r:id="rId34"/>
    <p:sldId id="1436" r:id="rId35"/>
    <p:sldId id="1445" r:id="rId36"/>
    <p:sldId id="1446" r:id="rId37"/>
    <p:sldId id="1474" r:id="rId38"/>
    <p:sldId id="1447" r:id="rId39"/>
    <p:sldId id="1448" r:id="rId40"/>
    <p:sldId id="1407" r:id="rId41"/>
    <p:sldId id="1408" r:id="rId42"/>
    <p:sldId id="1409" r:id="rId43"/>
    <p:sldId id="1419" r:id="rId44"/>
    <p:sldId id="1392" r:id="rId45"/>
    <p:sldId id="1422"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A073DAE3-B461-442F-A3D3-6642BD875E45}">
          <p14:sldIdLst>
            <p14:sldId id="1368"/>
            <p14:sldId id="1457"/>
            <p14:sldId id="1398"/>
            <p14:sldId id="1399"/>
          </p14:sldIdLst>
        </p14:section>
        <p14:section name="Docker" id="{2CEC64D7-BD3F-4495-BA35-56CFBC8B014C}">
          <p14:sldIdLst>
            <p14:sldId id="1460"/>
            <p14:sldId id="1405"/>
            <p14:sldId id="1406"/>
            <p14:sldId id="1462"/>
            <p14:sldId id="1463"/>
            <p14:sldId id="1464"/>
          </p14:sldIdLst>
        </p14:section>
        <p14:section name="Visual Studio Code" id="{A1D54F32-B89A-41B1-8B44-221DDF06F362}">
          <p14:sldIdLst>
            <p14:sldId id="1461"/>
            <p14:sldId id="1468"/>
            <p14:sldId id="1476"/>
            <p14:sldId id="1477"/>
          </p14:sldIdLst>
        </p14:section>
        <p14:section name="GitHub" id="{1F8733B3-C310-4654-A5E0-8FCEFE4CA6E5}">
          <p14:sldIdLst>
            <p14:sldId id="1470"/>
          </p14:sldIdLst>
        </p14:section>
        <p14:section name="Demo1 - Docker" id="{19FCE65B-058D-492A-B559-B7ABD315F916}">
          <p14:sldIdLst>
            <p14:sldId id="1424"/>
            <p14:sldId id="1465"/>
            <p14:sldId id="1466"/>
            <p14:sldId id="1467"/>
            <p14:sldId id="1425"/>
            <p14:sldId id="1426"/>
            <p14:sldId id="1428"/>
            <p14:sldId id="1459"/>
          </p14:sldIdLst>
        </p14:section>
        <p14:section name="Demo 2" id="{67CCCC07-8B98-42CA-B97D-534E9764FBB5}">
          <p14:sldIdLst>
            <p14:sldId id="1431"/>
            <p14:sldId id="1432"/>
            <p14:sldId id="1471"/>
          </p14:sldIdLst>
        </p14:section>
        <p14:section name="Demo3" id="{D5C19527-055E-4E7F-94C4-A6FB4037CC36}">
          <p14:sldIdLst>
            <p14:sldId id="1472"/>
            <p14:sldId id="1473"/>
          </p14:sldIdLst>
        </p14:section>
        <p14:section name="Docker Layers" id="{1B6F7FA0-517F-42AC-AB09-7A572212DB6E}">
          <p14:sldIdLst>
            <p14:sldId id="1436"/>
            <p14:sldId id="1445"/>
            <p14:sldId id="1446"/>
          </p14:sldIdLst>
        </p14:section>
        <p14:section name="Docker Compose" id="{F6359B04-50D0-46E0-8402-229072C5C237}">
          <p14:sldIdLst>
            <p14:sldId id="1474"/>
            <p14:sldId id="1447"/>
            <p14:sldId id="1448"/>
            <p14:sldId id="1407"/>
            <p14:sldId id="1408"/>
            <p14:sldId id="1409"/>
            <p14:sldId id="1419"/>
          </p14:sldIdLst>
        </p14:section>
        <p14:section name="fechamento" id="{7BDE4379-69BF-4FE7-B3F6-63C8BE59694D}">
          <p14:sldIdLst>
            <p14:sldId id="1392"/>
            <p14:sldId id="14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505050"/>
    <a:srgbClr val="FF8C00"/>
    <a:srgbClr val="00BCF2"/>
    <a:srgbClr val="00188F"/>
    <a:srgbClr val="000000"/>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0354" autoAdjust="0"/>
  </p:normalViewPr>
  <p:slideViewPr>
    <p:cSldViewPr>
      <p:cViewPr varScale="1">
        <p:scale>
          <a:sx n="89" d="100"/>
          <a:sy n="89" d="100"/>
        </p:scale>
        <p:origin x="10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3/29/2017 10:12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3/29/2017 10:12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1680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5485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9892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8602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4259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0069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8880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3/29/2017 10:12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944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6" name="Rectangle 5"/>
          <p:cNvSpPr/>
          <p:nvPr userDrawn="1"/>
        </p:nvSpPr>
        <p:spPr>
          <a:xfrm>
            <a:off x="2341192" y="1363662"/>
            <a:ext cx="1011828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mn-ea"/>
                <a:cs typeface="+mn-cs"/>
              </a:rPr>
              <a:t>MARATONA </a:t>
            </a: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mn-lt"/>
                <a:ea typeface="+mn-ea"/>
                <a:cs typeface="+mn-cs"/>
              </a:rPr>
              <a:t>OPEN SOURCE+ AZURE  </a:t>
            </a:r>
            <a:endParaRPr kumimoji="0" lang="pt-BR" sz="4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2017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4999037" y="6597762"/>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187072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411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1824" y="6482889"/>
            <a:ext cx="2901844" cy="372394"/>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3/29/2017</a:t>
            </a:fld>
            <a:endParaRPr lang="en-US">
              <a:solidFill>
                <a:srgbClr val="000000">
                  <a:tint val="75000"/>
                </a:srgbClr>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747621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36347449-ACF2-364E-B743-3C30C40B0047}" type="datetimeFigureOut">
              <a:rPr lang="en-US" smtClean="0"/>
              <a:t>3/29/2017</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01E59B5F-8540-BA41-9790-E2D4A003B4C0}" type="slidenum">
              <a:rPr lang="en-US" smtClean="0"/>
              <a:t>‹#›</a:t>
            </a:fld>
            <a:endParaRPr lang="en-US"/>
          </a:p>
        </p:txBody>
      </p:sp>
    </p:spTree>
    <p:extLst>
      <p:ext uri="{BB962C8B-B14F-4D97-AF65-F5344CB8AC3E}">
        <p14:creationId xmlns:p14="http://schemas.microsoft.com/office/powerpoint/2010/main" val="1925788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210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617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73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8962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088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0225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09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144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340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691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2237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470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40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30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05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75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9657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627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8757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3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07759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116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3051317"/>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90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6575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955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3"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208003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8"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030347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763647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74639" y="171184"/>
            <a:ext cx="11612816" cy="1165754"/>
          </a:xfrm>
        </p:spPr>
        <p:txBody>
          <a:bodyPr/>
          <a:lstStyle/>
          <a:p>
            <a:r>
              <a:rPr lang="en-US" dirty="0"/>
              <a:t>Click to edit Master title style</a:t>
            </a:r>
          </a:p>
        </p:txBody>
      </p:sp>
      <p:sp>
        <p:nvSpPr>
          <p:cNvPr id="3" name="Content Placeholder 2"/>
          <p:cNvSpPr>
            <a:spLocks noGrp="1"/>
          </p:cNvSpPr>
          <p:nvPr>
            <p:ph idx="1"/>
          </p:nvPr>
        </p:nvSpPr>
        <p:spPr>
          <a:xfrm>
            <a:off x="274639" y="1485604"/>
            <a:ext cx="11612816" cy="530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417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80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74639" y="171184"/>
            <a:ext cx="11192828" cy="1165754"/>
          </a:xfrm>
        </p:spPr>
        <p:txBody>
          <a:bodyPr/>
          <a:lstStyle/>
          <a:p>
            <a:r>
              <a:rPr lang="en-US"/>
              <a:t>Click to edit Master title style</a:t>
            </a:r>
          </a:p>
        </p:txBody>
      </p:sp>
      <p:sp>
        <p:nvSpPr>
          <p:cNvPr id="2" name="Rectangle 1"/>
          <p:cNvSpPr/>
          <p:nvPr userDrawn="1"/>
        </p:nvSpPr>
        <p:spPr>
          <a:xfrm>
            <a:off x="4575666" y="6631432"/>
            <a:ext cx="2590774" cy="369332"/>
          </a:xfrm>
          <a:prstGeom prst="rect">
            <a:avLst/>
          </a:prstGeom>
        </p:spPr>
        <p:txBody>
          <a:bodyPr wrap="none">
            <a:spAutoFit/>
          </a:bodyPr>
          <a:lstStyle/>
          <a:p>
            <a:r>
              <a:rPr lang="pt-BR" dirty="0" smtClean="0">
                <a:solidFill>
                  <a:schemeClr val="bg1"/>
                </a:solidFill>
                <a:latin typeface="Consolas" panose="020B0609020204030204" pitchFamily="49" charset="0"/>
              </a:rPr>
              <a:t>#maratonaopensource</a:t>
            </a:r>
            <a:endParaRPr lang="pt-BR" dirty="0">
              <a:solidFill>
                <a:schemeClr val="bg1"/>
              </a:solidFill>
            </a:endParaRPr>
          </a:p>
        </p:txBody>
      </p:sp>
    </p:spTree>
    <p:extLst>
      <p:ext uri="{BB962C8B-B14F-4D97-AF65-F5344CB8AC3E}">
        <p14:creationId xmlns:p14="http://schemas.microsoft.com/office/powerpoint/2010/main" val="36579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3.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5" name="Rectangle 4"/>
          <p:cNvSpPr/>
          <p:nvPr userDrawn="1"/>
        </p:nvSpPr>
        <p:spPr>
          <a:xfrm>
            <a:off x="4999037" y="6613567"/>
            <a:ext cx="2590774" cy="369332"/>
          </a:xfrm>
          <a:prstGeom prst="rect">
            <a:avLst/>
          </a:prstGeom>
        </p:spPr>
        <p:txBody>
          <a:bodyPr wrap="none">
            <a:spAutoFit/>
          </a:bodyPr>
          <a:lstStyle/>
          <a:p>
            <a:r>
              <a:rPr lang="pt-BR" dirty="0" smtClean="0">
                <a:solidFill>
                  <a:schemeClr val="tx1"/>
                </a:solidFill>
                <a:latin typeface="Consolas" panose="020B0609020204030204" pitchFamily="49" charset="0"/>
              </a:rPr>
              <a:t>#maratonaopensource</a:t>
            </a:r>
            <a:endParaRPr lang="pt-BR" dirty="0">
              <a:solidFill>
                <a:schemeClr val="tx1"/>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249" r:id="rId13"/>
    <p:sldLayoutId id="2147484301" r:id="rId14"/>
    <p:sldLayoutId id="2147484251" r:id="rId15"/>
    <p:sldLayoutId id="2147484252" r:id="rId16"/>
    <p:sldLayoutId id="2147484306" r:id="rId17"/>
    <p:sldLayoutId id="2147484307" r:id="rId18"/>
    <p:sldLayoutId id="2147484254" r:id="rId19"/>
    <p:sldLayoutId id="2147484257" r:id="rId20"/>
    <p:sldLayoutId id="2147484258" r:id="rId21"/>
    <p:sldLayoutId id="2147484260" r:id="rId22"/>
    <p:sldLayoutId id="2147484299" r:id="rId23"/>
    <p:sldLayoutId id="2147484263" r:id="rId24"/>
    <p:sldLayoutId id="2147484342" r:id="rId25"/>
    <p:sldLayoutId id="2147484381" r:id="rId26"/>
    <p:sldLayoutId id="2147484382" r:id="rId27"/>
    <p:sldLayoutId id="214748438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8" y="0"/>
            <a:ext cx="952400" cy="5766967"/>
            <a:chOff x="12618968" y="0"/>
            <a:chExt cx="952400" cy="5766967"/>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Rectangle 4"/>
          <p:cNvSpPr/>
          <p:nvPr userDrawn="1"/>
        </p:nvSpPr>
        <p:spPr>
          <a:xfrm>
            <a:off x="4922852" y="6625193"/>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3026984856"/>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7"/>
            <a:ext cx="11192828" cy="116575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028300"/>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Lst>
  <p:txStyles>
    <p:titleStyle>
      <a:lvl1pPr algn="l" defTabSz="932742" rtl="0" eaLnBrk="1" latinLnBrk="0" hangingPunct="1">
        <a:lnSpc>
          <a:spcPct val="90000"/>
        </a:lnSpc>
        <a:spcBef>
          <a:spcPct val="0"/>
        </a:spcBef>
        <a:buNone/>
        <a:defRPr lang="en-US" sz="4800" b="0" kern="1200" cap="none" spc="-102"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66310" indent="-466310" algn="l" defTabSz="1243493" rtl="0" eaLnBrk="1" latinLnBrk="0" hangingPunct="1">
        <a:spcBef>
          <a:spcPct val="20000"/>
        </a:spcBef>
        <a:buFont typeface="Arial" pitchFamily="34" charset="0"/>
        <a:buChar char="•"/>
        <a:defRPr sz="4352" kern="1200">
          <a:solidFill>
            <a:schemeClr val="bg1"/>
          </a:solidFill>
          <a:latin typeface="Segoe UI Light" panose="020B0502040204020203" pitchFamily="34" charset="0"/>
          <a:ea typeface="+mn-ea"/>
          <a:cs typeface="Segoe UI Light" panose="020B0502040204020203" pitchFamily="34" charset="0"/>
        </a:defRPr>
      </a:lvl1pPr>
      <a:lvl2pPr marL="1010338" indent="-388591" algn="l" defTabSz="1243493" rtl="0" eaLnBrk="1" latinLnBrk="0" hangingPunct="1">
        <a:spcBef>
          <a:spcPct val="20000"/>
        </a:spcBef>
        <a:buFont typeface="Arial"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spcBef>
          <a:spcPct val="20000"/>
        </a:spcBef>
        <a:buFont typeface="Arial"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spcBef>
          <a:spcPct val="20000"/>
        </a:spcBef>
        <a:buFont typeface="Arial"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hyperlink" Target="https://code.visualstudio.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19.png"/><Relationship Id="rId1" Type="http://schemas.openxmlformats.org/officeDocument/2006/relationships/slideLayout" Target="../slideLayouts/slideLayout28.xml"/><Relationship Id="rId5" Type="http://schemas.openxmlformats.org/officeDocument/2006/relationships/hyperlink" Target="http://aka.ms/DockerToolsForVSCode"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aka.ms/yodocker"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layers.io/?images=stevelasker/helloworld:v1,microsoft/dotnet:1.0.0-rc2-core" TargetMode="External"/><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3.jpeg"/><Relationship Id="rId2" Type="http://schemas.openxmlformats.org/officeDocument/2006/relationships/image" Target="../media/image37.png"/><Relationship Id="rId16"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aka.ms/dockertoolsforvsts"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aka.ms/WindowsContainers" TargetMode="External"/><Relationship Id="rId3" Type="http://schemas.openxmlformats.org/officeDocument/2006/relationships/hyperlink" Target="http://aka.ms/yodocker" TargetMode="External"/><Relationship Id="rId7" Type="http://schemas.openxmlformats.org/officeDocument/2006/relationships/hyperlink" Target="http://aka.ms/azurecontainerservice"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hyperlink" Target="http://aka.ms/DockerToolsForVSTS" TargetMode="External"/><Relationship Id="rId5" Type="http://schemas.openxmlformats.org/officeDocument/2006/relationships/hyperlink" Target="http://aka.ms/DockerToolsForVSCode" TargetMode="External"/><Relationship Id="rId4" Type="http://schemas.openxmlformats.org/officeDocument/2006/relationships/hyperlink" Target="../aka.ms/DockerToolsForV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2637" y="2125662"/>
            <a:ext cx="3730508" cy="369332"/>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392346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32" name="Picture 8" descr="Resultado de imagem para po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521" y="1212849"/>
            <a:ext cx="8305799" cy="573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673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pt-BR" dirty="0"/>
          </a:p>
        </p:txBody>
      </p:sp>
      <p:pic>
        <p:nvPicPr>
          <p:cNvPr id="4" name="Picture 3"/>
          <p:cNvPicPr>
            <a:picLocks noChangeAspect="1"/>
          </p:cNvPicPr>
          <p:nvPr/>
        </p:nvPicPr>
        <p:blipFill>
          <a:blip r:embed="rId2"/>
          <a:stretch>
            <a:fillRect/>
          </a:stretch>
        </p:blipFill>
        <p:spPr>
          <a:xfrm>
            <a:off x="557578" y="1439862"/>
            <a:ext cx="11582400" cy="4791075"/>
          </a:xfrm>
          <a:prstGeom prst="rect">
            <a:avLst/>
          </a:prstGeom>
        </p:spPr>
      </p:pic>
      <p:pic>
        <p:nvPicPr>
          <p:cNvPr id="5" name="Picture 4"/>
          <p:cNvPicPr>
            <a:picLocks noChangeAspect="1"/>
          </p:cNvPicPr>
          <p:nvPr/>
        </p:nvPicPr>
        <p:blipFill>
          <a:blip r:embed="rId3"/>
          <a:stretch>
            <a:fillRect/>
          </a:stretch>
        </p:blipFill>
        <p:spPr>
          <a:xfrm>
            <a:off x="884237" y="1592262"/>
            <a:ext cx="2895600" cy="4838700"/>
          </a:xfrm>
          <a:prstGeom prst="rect">
            <a:avLst/>
          </a:prstGeom>
        </p:spPr>
      </p:pic>
      <p:sp>
        <p:nvSpPr>
          <p:cNvPr id="6" name="Rectangle 5"/>
          <p:cNvSpPr/>
          <p:nvPr/>
        </p:nvSpPr>
        <p:spPr>
          <a:xfrm>
            <a:off x="4207075" y="6230937"/>
            <a:ext cx="4024692" cy="461665"/>
          </a:xfrm>
          <a:prstGeom prst="rect">
            <a:avLst/>
          </a:prstGeom>
        </p:spPr>
        <p:txBody>
          <a:bodyPr wrap="none">
            <a:spAutoFit/>
          </a:bodyPr>
          <a:lstStyle/>
          <a:p>
            <a:r>
              <a:rPr lang="en-US" sz="2400" dirty="0">
                <a:latin typeface="Calibri" panose="020F0502020204030204" pitchFamily="34" charset="0"/>
                <a:hlinkClick r:id="rId4"/>
              </a:rPr>
              <a:t>https://code.visualstudio.com/</a:t>
            </a:r>
            <a:endParaRPr lang="pt-BR" sz="2400" dirty="0"/>
          </a:p>
        </p:txBody>
      </p:sp>
    </p:spTree>
    <p:extLst>
      <p:ext uri="{BB962C8B-B14F-4D97-AF65-F5344CB8AC3E}">
        <p14:creationId xmlns:p14="http://schemas.microsoft.com/office/powerpoint/2010/main" val="127815135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 Extensions</a:t>
            </a:r>
            <a:endParaRPr lang="pt-BR" dirty="0"/>
          </a:p>
        </p:txBody>
      </p:sp>
      <p:pic>
        <p:nvPicPr>
          <p:cNvPr id="2050" name="Picture 2" descr="DO Extension: Docker - Visual Studio Code &#10;File Edit Selection View Go Help &#10;EXTENSIONS &#10;Search Extensions in Mi &#10;C# 1.7.o &#10;C# for Visual Studio Cu.. &#10;Microsoft &#10;0.0.13 &#10;s syntax highlighti... &#10;Microsoft &#10;Extension• Docker &#10;x &#10;docker &#10;Welcome &#10;Docker &#10;PeterJausovec.vscode-docker &#10;Microsoft 273776 License &#10;Adds syntax highlighting, snippets, commands, hover tips, and linting for Dockerfile and docker-compose files. &#10;Disable Uninstall &#10;Details Contributions Changelog Dependencies &#10;Docker Support for Visual Studio Code &#10;The Docker extension makes it easy to build and deploy containerized applications from Visual Studio Code. &#10;• Automatic dockerfile and docker-compose.yml file generation &#10;Syntax highlighting and hover tips for docker-compose.yml and dockerfile files &#10;• Snippets for dockerfile files &#10;• IntelliSense (completions) on image names from Dockerhub.com &#10;• Linting (errors and wamings) for dockerfile files &#10;Command Palette (Fl) integration for the most common Docker commands (e.g. Build, Push) &#10;• Deploy images to the cloud by running the Azure CLI in a container &#10;Generating Dockerfile, docker-compose.yml, and docker-compose.debug.yml &#10;[Extension Development Host: - Dockertile - node-tod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590" y="1212849"/>
            <a:ext cx="10577661" cy="570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46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778" y="202694"/>
            <a:ext cx="10724938" cy="1351952"/>
          </a:xfrm>
        </p:spPr>
        <p:txBody>
          <a:bodyPr>
            <a:normAutofit/>
          </a:bodyPr>
          <a:lstStyle/>
          <a:p>
            <a:r>
              <a:rPr lang="en-US" sz="6731" dirty="0"/>
              <a:t>Visual Studio Code</a:t>
            </a:r>
          </a:p>
        </p:txBody>
      </p:sp>
      <p:sp>
        <p:nvSpPr>
          <p:cNvPr id="3" name="Content Placeholder 2"/>
          <p:cNvSpPr>
            <a:spLocks noGrp="1"/>
          </p:cNvSpPr>
          <p:nvPr>
            <p:ph sz="half" idx="1"/>
          </p:nvPr>
        </p:nvSpPr>
        <p:spPr>
          <a:xfrm>
            <a:off x="855008" y="1861968"/>
            <a:ext cx="5285502" cy="738664"/>
          </a:xfrm>
        </p:spPr>
        <p:txBody>
          <a:bodyPr/>
          <a:lstStyle/>
          <a:p>
            <a:endParaRPr lang="en-US"/>
          </a:p>
        </p:txBody>
      </p:sp>
      <p:sp>
        <p:nvSpPr>
          <p:cNvPr id="5" name="Content Placeholder 4"/>
          <p:cNvSpPr>
            <a:spLocks noGrp="1"/>
          </p:cNvSpPr>
          <p:nvPr>
            <p:ph sz="half" idx="2"/>
          </p:nvPr>
        </p:nvSpPr>
        <p:spPr>
          <a:xfrm>
            <a:off x="7331136" y="1788298"/>
            <a:ext cx="5151269" cy="3877217"/>
          </a:xfrm>
          <a:solidFill>
            <a:schemeClr val="bg1"/>
          </a:solidFill>
        </p:spPr>
        <p:txBody>
          <a:bodyPr>
            <a:noAutofit/>
          </a:bodyPr>
          <a:lstStyle/>
          <a:p>
            <a:r>
              <a:rPr lang="en-US" sz="2244" dirty="0"/>
              <a:t>OS X, Linux, Windows</a:t>
            </a:r>
          </a:p>
          <a:p>
            <a:r>
              <a:rPr lang="en-US" sz="2244" dirty="0"/>
              <a:t>Lightweight, keyboard focused</a:t>
            </a:r>
          </a:p>
          <a:p>
            <a:r>
              <a:rPr lang="en-US" sz="2244" dirty="0"/>
              <a:t>IntelliSense, </a:t>
            </a:r>
            <a:r>
              <a:rPr lang="en-US" sz="2244" dirty="0" err="1"/>
              <a:t>GoTo</a:t>
            </a:r>
            <a:r>
              <a:rPr lang="en-US" sz="2244" dirty="0"/>
              <a:t> Def, refactoring</a:t>
            </a:r>
          </a:p>
          <a:p>
            <a:r>
              <a:rPr lang="en-US" sz="2244" dirty="0" err="1"/>
              <a:t>Git</a:t>
            </a:r>
            <a:r>
              <a:rPr lang="en-US" sz="2244" dirty="0"/>
              <a:t> SCC integration</a:t>
            </a:r>
          </a:p>
          <a:p>
            <a:r>
              <a:rPr lang="en-US" sz="2244" dirty="0"/>
              <a:t>Extensible platform</a:t>
            </a:r>
          </a:p>
          <a:p>
            <a:r>
              <a:rPr lang="en-US" sz="2244" b="1" dirty="0"/>
              <a:t>Docker Asset Editing - extension</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68" y="317126"/>
            <a:ext cx="1123087" cy="1123087"/>
          </a:xfrm>
          <a:prstGeom prst="rect">
            <a:avLst/>
          </a:prstGeom>
        </p:spPr>
      </p:pic>
      <p:sp>
        <p:nvSpPr>
          <p:cNvPr id="8" name="TextBox 7"/>
          <p:cNvSpPr txBox="1"/>
          <p:nvPr/>
        </p:nvSpPr>
        <p:spPr>
          <a:xfrm>
            <a:off x="1798637" y="6213264"/>
            <a:ext cx="2839379" cy="542399"/>
          </a:xfrm>
          <a:prstGeom prst="rect">
            <a:avLst/>
          </a:prstGeom>
          <a:noFill/>
        </p:spPr>
        <p:txBody>
          <a:bodyPr wrap="square" rtlCol="0">
            <a:spAutoFit/>
          </a:bodyPr>
          <a:lstStyle/>
          <a:p>
            <a:r>
              <a:rPr lang="en-US" sz="2856" dirty="0">
                <a:hlinkClick r:id="rId3"/>
              </a:rPr>
              <a:t>aka.ms/VSCode</a:t>
            </a:r>
            <a:r>
              <a:rPr lang="en-US" sz="2856" dirty="0"/>
              <a:t> </a:t>
            </a:r>
          </a:p>
        </p:txBody>
      </p:sp>
      <p:pic>
        <p:nvPicPr>
          <p:cNvPr id="11" name="Picture 10"/>
          <p:cNvPicPr>
            <a:picLocks noChangeAspect="1"/>
          </p:cNvPicPr>
          <p:nvPr/>
        </p:nvPicPr>
        <p:blipFill>
          <a:blip r:embed="rId4"/>
          <a:stretch>
            <a:fillRect/>
          </a:stretch>
        </p:blipFill>
        <p:spPr>
          <a:xfrm>
            <a:off x="278636" y="1440214"/>
            <a:ext cx="6570220" cy="4773050"/>
          </a:xfrm>
          <a:prstGeom prst="rect">
            <a:avLst/>
          </a:prstGeom>
        </p:spPr>
      </p:pic>
      <p:sp>
        <p:nvSpPr>
          <p:cNvPr id="9" name="TextBox 8"/>
          <p:cNvSpPr txBox="1"/>
          <p:nvPr/>
        </p:nvSpPr>
        <p:spPr>
          <a:xfrm>
            <a:off x="7087214" y="6213264"/>
            <a:ext cx="5543143" cy="531812"/>
          </a:xfrm>
          <a:prstGeom prst="rect">
            <a:avLst/>
          </a:prstGeom>
          <a:noFill/>
        </p:spPr>
        <p:txBody>
          <a:bodyPr wrap="square" rtlCol="0">
            <a:spAutoFit/>
          </a:bodyPr>
          <a:lstStyle/>
          <a:p>
            <a:r>
              <a:rPr lang="en-US" sz="2856" dirty="0">
                <a:hlinkClick r:id="rId5"/>
              </a:rPr>
              <a:t>aka.ms/</a:t>
            </a:r>
            <a:r>
              <a:rPr lang="en-US" sz="2856" dirty="0" err="1">
                <a:hlinkClick r:id="rId5"/>
              </a:rPr>
              <a:t>DockerToolsForVSCode</a:t>
            </a:r>
            <a:r>
              <a:rPr lang="en-US" sz="2856" dirty="0"/>
              <a:t> </a:t>
            </a:r>
          </a:p>
        </p:txBody>
      </p:sp>
    </p:spTree>
    <p:extLst>
      <p:ext uri="{BB962C8B-B14F-4D97-AF65-F5344CB8AC3E}">
        <p14:creationId xmlns:p14="http://schemas.microsoft.com/office/powerpoint/2010/main" val="30787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52924"/>
          </a:xfrm>
        </p:spPr>
        <p:txBody>
          <a:bodyPr/>
          <a:lstStyle/>
          <a:p>
            <a:pPr marL="0" indent="0">
              <a:buNone/>
            </a:pPr>
            <a:r>
              <a:rPr lang="en-US" sz="3200" dirty="0"/>
              <a:t>Developers need a means to get started</a:t>
            </a:r>
          </a:p>
          <a:p>
            <a:pPr marL="0" indent="0">
              <a:buNone/>
            </a:pPr>
            <a:r>
              <a:rPr lang="en-US" sz="3200" dirty="0"/>
              <a:t>Scaffolds initial assets </a:t>
            </a:r>
          </a:p>
          <a:p>
            <a:pPr marL="0" indent="0">
              <a:buNone/>
            </a:pPr>
            <a:r>
              <a:rPr lang="en-US" sz="3200" dirty="0">
                <a:gradFill>
                  <a:gsLst>
                    <a:gs pos="1250">
                      <a:schemeClr val="tx1"/>
                    </a:gs>
                    <a:gs pos="99000">
                      <a:schemeClr val="tx1"/>
                    </a:gs>
                  </a:gsLst>
                  <a:lin ang="5400000" scaled="0"/>
                </a:gradFill>
                <a:latin typeface="+mn-lt"/>
              </a:rPr>
              <a:t>       </a:t>
            </a:r>
            <a:r>
              <a:rPr lang="en-US" sz="2000" dirty="0">
                <a:gradFill>
                  <a:gsLst>
                    <a:gs pos="1250">
                      <a:schemeClr val="tx1"/>
                    </a:gs>
                    <a:gs pos="99000">
                      <a:schemeClr val="tx1"/>
                    </a:gs>
                  </a:gsLst>
                  <a:lin ang="5400000" scaled="0"/>
                </a:gradFill>
                <a:latin typeface="+mn-lt"/>
              </a:rPr>
              <a:t>(</a:t>
            </a:r>
            <a:r>
              <a:rPr lang="en-US" sz="2000" dirty="0" err="1">
                <a:gradFill>
                  <a:gsLst>
                    <a:gs pos="1250">
                      <a:schemeClr val="tx1"/>
                    </a:gs>
                    <a:gs pos="99000">
                      <a:schemeClr val="tx1"/>
                    </a:gs>
                  </a:gsLst>
                  <a:lin ang="5400000" scaled="0"/>
                </a:gradFill>
                <a:latin typeface="+mn-lt"/>
              </a:rPr>
              <a:t>Dockerfile</a:t>
            </a:r>
            <a:r>
              <a:rPr lang="en-US" sz="2000" dirty="0">
                <a:gradFill>
                  <a:gsLst>
                    <a:gs pos="1250">
                      <a:schemeClr val="tx1"/>
                    </a:gs>
                    <a:gs pos="99000">
                      <a:schemeClr val="tx1"/>
                    </a:gs>
                  </a:gsLst>
                  <a:lin ang="5400000" scaled="0"/>
                </a:gradFill>
                <a:latin typeface="+mn-lt"/>
              </a:rPr>
              <a:t>.*, </a:t>
            </a:r>
            <a:r>
              <a:rPr lang="en-US" sz="2000" dirty="0" err="1">
                <a:gradFill>
                  <a:gsLst>
                    <a:gs pos="1250">
                      <a:schemeClr val="tx1"/>
                    </a:gs>
                    <a:gs pos="99000">
                      <a:schemeClr val="tx1"/>
                    </a:gs>
                  </a:gsLst>
                  <a:lin ang="5400000" scaled="0"/>
                </a:gradFill>
                <a:latin typeface="+mn-lt"/>
              </a:rPr>
              <a:t>docker</a:t>
            </a:r>
            <a:r>
              <a:rPr lang="en-US" sz="2000" dirty="0">
                <a:gradFill>
                  <a:gsLst>
                    <a:gs pos="1250">
                      <a:schemeClr val="tx1"/>
                    </a:gs>
                    <a:gs pos="99000">
                      <a:schemeClr val="tx1"/>
                    </a:gs>
                  </a:gsLst>
                  <a:lin ang="5400000" scaled="0"/>
                </a:gradFill>
                <a:latin typeface="+mn-lt"/>
              </a:rPr>
              <a:t>-compose.*.</a:t>
            </a:r>
            <a:r>
              <a:rPr lang="en-US" sz="2000" dirty="0" err="1">
                <a:gradFill>
                  <a:gsLst>
                    <a:gs pos="1250">
                      <a:schemeClr val="tx1"/>
                    </a:gs>
                    <a:gs pos="99000">
                      <a:schemeClr val="tx1"/>
                    </a:gs>
                  </a:gsLst>
                  <a:lin ang="5400000" scaled="0"/>
                </a:gradFill>
                <a:latin typeface="+mn-lt"/>
              </a:rPr>
              <a:t>yml</a:t>
            </a:r>
            <a:r>
              <a:rPr lang="en-US" sz="2000" dirty="0">
                <a:gradFill>
                  <a:gsLst>
                    <a:gs pos="1250">
                      <a:schemeClr val="tx1"/>
                    </a:gs>
                    <a:gs pos="99000">
                      <a:schemeClr val="tx1"/>
                    </a:gs>
                  </a:gsLst>
                  <a:lin ang="5400000" scaled="0"/>
                </a:gradFill>
                <a:latin typeface="+mn-lt"/>
              </a:rPr>
              <a:t>, bash and </a:t>
            </a:r>
            <a:r>
              <a:rPr lang="en-US" sz="2000" dirty="0" err="1">
                <a:gradFill>
                  <a:gsLst>
                    <a:gs pos="1250">
                      <a:schemeClr val="tx1"/>
                    </a:gs>
                    <a:gs pos="99000">
                      <a:schemeClr val="tx1"/>
                    </a:gs>
                  </a:gsLst>
                  <a:lin ang="5400000" scaled="0"/>
                </a:gradFill>
                <a:latin typeface="+mn-lt"/>
              </a:rPr>
              <a:t>powershell</a:t>
            </a:r>
            <a:r>
              <a:rPr lang="en-US" sz="2000" dirty="0">
                <a:gradFill>
                  <a:gsLst>
                    <a:gs pos="1250">
                      <a:schemeClr val="tx1"/>
                    </a:gs>
                    <a:gs pos="99000">
                      <a:schemeClr val="tx1"/>
                    </a:gs>
                  </a:gsLst>
                  <a:lin ang="5400000" scaled="0"/>
                </a:gradFill>
                <a:latin typeface="+mn-lt"/>
              </a:rPr>
              <a:t> scripts)</a:t>
            </a:r>
          </a:p>
          <a:p>
            <a:pPr marL="0" indent="0">
              <a:buNone/>
            </a:pPr>
            <a:endParaRPr lang="en-US" sz="3200" dirty="0"/>
          </a:p>
        </p:txBody>
      </p:sp>
      <p:sp>
        <p:nvSpPr>
          <p:cNvPr id="4" name="Title 3"/>
          <p:cNvSpPr>
            <a:spLocks noGrp="1"/>
          </p:cNvSpPr>
          <p:nvPr>
            <p:ph type="title"/>
          </p:nvPr>
        </p:nvSpPr>
        <p:spPr/>
        <p:txBody>
          <a:bodyPr/>
          <a:lstStyle/>
          <a:p>
            <a:r>
              <a:rPr lang="en-US" dirty="0"/>
              <a:t>Bootstrapping the developer </a:t>
            </a:r>
          </a:p>
        </p:txBody>
      </p:sp>
      <p:sp>
        <p:nvSpPr>
          <p:cNvPr id="25" name="Rectangle 24"/>
          <p:cNvSpPr/>
          <p:nvPr/>
        </p:nvSpPr>
        <p:spPr bwMode="auto">
          <a:xfrm>
            <a:off x="6221915" y="3519409"/>
            <a:ext cx="6124575" cy="24363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46304" tIns="91440" rIns="146304"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grpSp>
        <p:nvGrpSpPr>
          <p:cNvPr id="26" name="Group 25"/>
          <p:cNvGrpSpPr/>
          <p:nvPr/>
        </p:nvGrpSpPr>
        <p:grpSpPr>
          <a:xfrm>
            <a:off x="7406495" y="3672231"/>
            <a:ext cx="3887798" cy="2130749"/>
            <a:chOff x="1088966" y="739833"/>
            <a:chExt cx="5439106" cy="2980960"/>
          </a:xfrm>
        </p:grpSpPr>
        <p:pic>
          <p:nvPicPr>
            <p:cNvPr id="29" name="Picture 28"/>
            <p:cNvPicPr>
              <a:picLocks noChangeAspect="1"/>
            </p:cNvPicPr>
            <p:nvPr/>
          </p:nvPicPr>
          <p:blipFill rotWithShape="1">
            <a:blip r:embed="rId3">
              <a:clrChange>
                <a:clrFrom>
                  <a:srgbClr val="FFFFFF"/>
                </a:clrFrom>
                <a:clrTo>
                  <a:srgbClr val="FFFFFF">
                    <a:alpha val="0"/>
                  </a:srgbClr>
                </a:clrTo>
              </a:clrChange>
            </a:blip>
            <a:srcRect l="3162" t="3750" r="2890" b="3343"/>
            <a:stretch/>
          </p:blipFill>
          <p:spPr>
            <a:xfrm>
              <a:off x="1088966" y="739833"/>
              <a:ext cx="2252749" cy="2227812"/>
            </a:xfrm>
            <a:prstGeom prst="rect">
              <a:avLst/>
            </a:prstGeom>
          </p:spPr>
        </p:pic>
        <p:pic>
          <p:nvPicPr>
            <p:cNvPr id="30" name="Picture 29"/>
            <p:cNvPicPr>
              <a:picLocks noChangeAspect="1"/>
            </p:cNvPicPr>
            <p:nvPr/>
          </p:nvPicPr>
          <p:blipFill rotWithShape="1">
            <a:blip r:embed="rId4">
              <a:clrChange>
                <a:clrFrom>
                  <a:srgbClr val="FFFFFF"/>
                </a:clrFrom>
                <a:clrTo>
                  <a:srgbClr val="FFFFFF">
                    <a:alpha val="0"/>
                  </a:srgbClr>
                </a:clrTo>
              </a:clrChange>
            </a:blip>
            <a:srcRect t="20074" b="21332"/>
            <a:stretch/>
          </p:blipFill>
          <p:spPr>
            <a:xfrm>
              <a:off x="3276872" y="906462"/>
              <a:ext cx="3251200" cy="1904999"/>
            </a:xfrm>
            <a:prstGeom prst="rect">
              <a:avLst/>
            </a:prstGeom>
          </p:spPr>
        </p:pic>
        <p:sp>
          <p:nvSpPr>
            <p:cNvPr id="31" name="Title 1"/>
            <p:cNvSpPr txBox="1">
              <a:spLocks/>
            </p:cNvSpPr>
            <p:nvPr/>
          </p:nvSpPr>
          <p:spPr>
            <a:xfrm>
              <a:off x="1088966" y="2967645"/>
              <a:ext cx="5439106" cy="753148"/>
            </a:xfrm>
            <a:prstGeom prst="rect">
              <a:avLst/>
            </a:prstGeom>
            <a:solidFill>
              <a:srgbClr val="505050"/>
            </a:solidFill>
          </p:spPr>
          <p:txBody>
            <a:bodyPr vert="horz" lIns="89642" tIns="44821" rIns="89642" bIns="44821"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yo</a:t>
              </a:r>
              <a:r>
                <a:rPr kumimoji="0" lang="en-US" sz="3600" b="0" i="0" u="none" strike="noStrike" kern="1200" cap="none" spc="0" normalizeH="0" baseline="0" noProof="0" dirty="0">
                  <a:ln>
                    <a:noFill/>
                  </a:ln>
                  <a:solidFill>
                    <a:srgbClr val="2FFF12"/>
                  </a:solidFill>
                  <a:effectLst/>
                  <a:uLnTx/>
                  <a:uFillTx/>
                  <a:latin typeface="AndaleMono" charset="0"/>
                  <a:ea typeface="+mn-ea"/>
                  <a:cs typeface="+mn-cs"/>
                </a:rPr>
                <a:t> </a:t>
              </a: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docker</a:t>
              </a:r>
              <a:endParaRPr kumimoji="0" lang="en-US" sz="3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27" name="Picture 26"/>
          <p:cNvPicPr>
            <a:picLocks noChangeAspect="1"/>
          </p:cNvPicPr>
          <p:nvPr/>
        </p:nvPicPr>
        <p:blipFill rotWithShape="1">
          <a:blip r:embed="rId5"/>
          <a:srcRect r="23905"/>
          <a:stretch/>
        </p:blipFill>
        <p:spPr>
          <a:xfrm>
            <a:off x="118280" y="3407771"/>
            <a:ext cx="2553223" cy="2773612"/>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rotWithShape="1">
          <a:blip r:embed="rId6"/>
          <a:srcRect r="21132" b="53543"/>
          <a:stretch/>
        </p:blipFill>
        <p:spPr>
          <a:xfrm>
            <a:off x="2733883" y="3405823"/>
            <a:ext cx="4046704" cy="277400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4663774" y="6164262"/>
            <a:ext cx="3108926" cy="531812"/>
          </a:xfrm>
          <a:prstGeom prst="rect">
            <a:avLst/>
          </a:prstGeom>
          <a:noFill/>
        </p:spPr>
        <p:txBody>
          <a:bodyPr wrap="square" rtlCol="0">
            <a:spAutoFit/>
          </a:bodyPr>
          <a:lstStyle/>
          <a:p>
            <a:r>
              <a:rPr lang="en-US" sz="2856" dirty="0">
                <a:hlinkClick r:id="rId7"/>
              </a:rPr>
              <a:t>aka.ms/</a:t>
            </a:r>
            <a:r>
              <a:rPr lang="en-US" sz="2856" dirty="0" err="1">
                <a:hlinkClick r:id="rId7"/>
              </a:rPr>
              <a:t>YoDocker</a:t>
            </a:r>
            <a:r>
              <a:rPr lang="en-US" sz="2856" dirty="0"/>
              <a:t> </a:t>
            </a:r>
          </a:p>
        </p:txBody>
      </p:sp>
    </p:spTree>
    <p:extLst>
      <p:ext uri="{BB962C8B-B14F-4D97-AF65-F5344CB8AC3E}">
        <p14:creationId xmlns:p14="http://schemas.microsoft.com/office/powerpoint/2010/main" val="19804012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GitHub Repositório</a:t>
            </a:r>
            <a:endParaRPr lang="pt-BR" dirty="0"/>
          </a:p>
        </p:txBody>
      </p:sp>
      <p:pic>
        <p:nvPicPr>
          <p:cNvPr id="3" name="Picture 2"/>
          <p:cNvPicPr>
            <a:picLocks noChangeAspect="1"/>
          </p:cNvPicPr>
          <p:nvPr/>
        </p:nvPicPr>
        <p:blipFill>
          <a:blip r:embed="rId2"/>
          <a:stretch>
            <a:fillRect/>
          </a:stretch>
        </p:blipFill>
        <p:spPr>
          <a:xfrm>
            <a:off x="1685521" y="1058862"/>
            <a:ext cx="9067800" cy="5124965"/>
          </a:xfrm>
          <a:prstGeom prst="rect">
            <a:avLst/>
          </a:prstGeom>
        </p:spPr>
      </p:pic>
      <p:sp>
        <p:nvSpPr>
          <p:cNvPr id="4" name="Rectangle 3"/>
          <p:cNvSpPr/>
          <p:nvPr/>
        </p:nvSpPr>
        <p:spPr>
          <a:xfrm>
            <a:off x="2371321" y="6164262"/>
            <a:ext cx="7696200" cy="400110"/>
          </a:xfrm>
          <a:prstGeom prst="rect">
            <a:avLst/>
          </a:prstGeom>
        </p:spPr>
        <p:txBody>
          <a:bodyPr wrap="square">
            <a:spAutoFit/>
          </a:bodyPr>
          <a:lstStyle/>
          <a:p>
            <a:r>
              <a:rPr lang="pt-BR" sz="2000" dirty="0" smtClean="0">
                <a:solidFill>
                  <a:schemeClr val="accent2">
                    <a:lumMod val="50000"/>
                  </a:schemeClr>
                </a:solidFill>
              </a:rPr>
              <a:t>https://github.com/ViniciusSouza/MaratonaOpenSourceAzure</a:t>
            </a:r>
            <a:endParaRPr lang="pt-BR" sz="2000" dirty="0">
              <a:solidFill>
                <a:schemeClr val="accent2">
                  <a:lumMod val="50000"/>
                </a:schemeClr>
              </a:solidFill>
            </a:endParaRPr>
          </a:p>
        </p:txBody>
      </p:sp>
    </p:spTree>
    <p:extLst>
      <p:ext uri="{BB962C8B-B14F-4D97-AF65-F5344CB8AC3E}">
        <p14:creationId xmlns:p14="http://schemas.microsoft.com/office/powerpoint/2010/main" val="38563393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212849"/>
            <a:ext cx="11709353" cy="5053691"/>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Users\visouza&gt;</a:t>
            </a:r>
            <a:r>
              <a:rPr lang="en-US" sz="1400" b="1" dirty="0" smtClean="0">
                <a:solidFill>
                  <a:srgbClr val="FF0000"/>
                </a:solidFill>
                <a:latin typeface="Lucida Console" panose="020B0609040504020204" pitchFamily="49" charset="0"/>
              </a:rPr>
              <a:t>docker </a:t>
            </a:r>
            <a:r>
              <a:rPr lang="en-US" sz="1400" b="1" dirty="0">
                <a:solidFill>
                  <a:srgbClr val="FF0000"/>
                </a:solidFill>
                <a:latin typeface="Lucida Console" panose="020B0609040504020204" pitchFamily="49" charset="0"/>
              </a:rPr>
              <a:t>pull tomcat</a:t>
            </a:r>
          </a:p>
          <a:p>
            <a:pPr marL="0" lvl="0" indent="0" defTabSz="914400">
              <a:lnSpc>
                <a:spcPct val="100000"/>
              </a:lnSpc>
              <a:buSzTx/>
              <a:buNone/>
            </a:pPr>
            <a:r>
              <a:rPr lang="en-US" sz="1400" b="1" dirty="0">
                <a:solidFill>
                  <a:prstClr val="white"/>
                </a:solidFill>
                <a:latin typeface="Lucida Console" panose="020B0609040504020204" pitchFamily="49" charset="0"/>
              </a:rPr>
              <a:t>Using default tag: latest</a:t>
            </a:r>
          </a:p>
          <a:p>
            <a:pPr marL="0" lvl="0" indent="0" defTabSz="914400">
              <a:lnSpc>
                <a:spcPct val="100000"/>
              </a:lnSpc>
              <a:buSzTx/>
              <a:buNone/>
            </a:pPr>
            <a:r>
              <a:rPr lang="en-US" sz="1400" b="1" dirty="0">
                <a:solidFill>
                  <a:prstClr val="white"/>
                </a:solidFill>
                <a:latin typeface="Lucida Console" panose="020B0609040504020204" pitchFamily="49" charset="0"/>
              </a:rPr>
              <a:t>latest: Pulling from library/tomcat</a:t>
            </a:r>
          </a:p>
          <a:p>
            <a:pPr marL="0" lvl="0" indent="0" defTabSz="914400">
              <a:lnSpc>
                <a:spcPct val="100000"/>
              </a:lnSpc>
              <a:buSzTx/>
              <a:buNone/>
            </a:pPr>
            <a:r>
              <a:rPr lang="en-US" sz="1400" b="1" dirty="0">
                <a:solidFill>
                  <a:prstClr val="white"/>
                </a:solidFill>
                <a:latin typeface="Lucida Console" panose="020B0609040504020204" pitchFamily="49" charset="0"/>
              </a:rPr>
              <a:t>6d827a3ef358: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2726297beaf1: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d6e483851652: Pull complete</a:t>
            </a:r>
          </a:p>
          <a:p>
            <a:pPr marL="0" lvl="0" indent="0" defTabSz="914400">
              <a:lnSpc>
                <a:spcPct val="100000"/>
              </a:lnSpc>
              <a:buSzTx/>
              <a:buNone/>
            </a:pPr>
            <a:r>
              <a:rPr lang="en-US" sz="1400" b="1" dirty="0">
                <a:solidFill>
                  <a:prstClr val="white"/>
                </a:solidFill>
                <a:latin typeface="Lucida Console" panose="020B0609040504020204" pitchFamily="49" charset="0"/>
              </a:rPr>
              <a:t>0ab260573986: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b7c48cee0b2b: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1368ab15aa1c: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e4b9c85c3e06: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ee3dc5d1e4c7: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e101174ccdbd: Pull complete</a:t>
            </a:r>
          </a:p>
          <a:p>
            <a:pPr marL="0" lvl="0" indent="0" defTabSz="914400">
              <a:lnSpc>
                <a:spcPct val="100000"/>
              </a:lnSpc>
              <a:buSzTx/>
              <a:buNone/>
            </a:pPr>
            <a:r>
              <a:rPr lang="en-US" sz="1400" b="1" dirty="0">
                <a:solidFill>
                  <a:prstClr val="white"/>
                </a:solidFill>
                <a:latin typeface="Lucida Console" panose="020B0609040504020204" pitchFamily="49" charset="0"/>
              </a:rPr>
              <a:t>c2314a094b7b: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a9d5ec3c3ff3: Pull complete</a:t>
            </a:r>
          </a:p>
          <a:p>
            <a:pPr marL="0" lvl="0" indent="0" defTabSz="914400">
              <a:lnSpc>
                <a:spcPct val="100000"/>
              </a:lnSpc>
              <a:buSzTx/>
              <a:buNone/>
            </a:pPr>
            <a:r>
              <a:rPr lang="en-US" sz="1400" b="1" dirty="0">
                <a:solidFill>
                  <a:prstClr val="white"/>
                </a:solidFill>
                <a:latin typeface="Lucida Console" panose="020B0609040504020204" pitchFamily="49" charset="0"/>
              </a:rPr>
              <a:t>Digest: sha256:a45d6a36ed6e66d7cd485cfec97a2b54254924542038802323fa42a74e9423b0</a:t>
            </a:r>
          </a:p>
          <a:p>
            <a:pPr marL="0" lvl="0" indent="0" defTabSz="914400">
              <a:lnSpc>
                <a:spcPct val="100000"/>
              </a:lnSpc>
              <a:buSzTx/>
              <a:buNone/>
            </a:pPr>
            <a:r>
              <a:rPr lang="en-US" sz="1400" b="1" dirty="0">
                <a:solidFill>
                  <a:prstClr val="white"/>
                </a:solidFill>
                <a:latin typeface="Lucida Console" panose="020B0609040504020204" pitchFamily="49" charset="0"/>
              </a:rPr>
              <a:t>Status: Downloaded newer image for </a:t>
            </a:r>
            <a:r>
              <a:rPr lang="en-US" sz="1400" b="1" dirty="0" err="1">
                <a:solidFill>
                  <a:prstClr val="white"/>
                </a:solidFill>
                <a:latin typeface="Lucida Console" panose="020B0609040504020204" pitchFamily="49" charset="0"/>
              </a:rPr>
              <a:t>tomcat:latest</a:t>
            </a:r>
            <a:endParaRPr lang="en-US" sz="1400" b="1" dirty="0">
              <a:solidFill>
                <a:prstClr val="white"/>
              </a:solidFill>
              <a:latin typeface="Lucida Console" panose="020B0609040504020204" pitchFamily="49" charset="0"/>
            </a:endParaRP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29866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126906"/>
            <a:ext cx="11709353" cy="5570756"/>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images</a:t>
            </a:r>
          </a:p>
          <a:p>
            <a:pPr marL="0" lvl="0" indent="0" defTabSz="914400">
              <a:lnSpc>
                <a:spcPct val="100000"/>
              </a:lnSpc>
              <a:buSzTx/>
              <a:buNone/>
            </a:pPr>
            <a:r>
              <a:rPr lang="en-US" sz="1400" b="1" dirty="0">
                <a:solidFill>
                  <a:prstClr val="white"/>
                </a:solidFill>
                <a:latin typeface="Lucida Console" panose="020B0609040504020204" pitchFamily="49" charset="0"/>
              </a:rPr>
              <a:t>REPOSITORY                   TAG                 IMAGE ID            CREATED             SIZE</a:t>
            </a:r>
          </a:p>
          <a:p>
            <a:pPr marL="0" lvl="0" indent="0" defTabSz="914400">
              <a:lnSpc>
                <a:spcPct val="100000"/>
              </a:lnSpc>
              <a:buSzTx/>
              <a:buNone/>
            </a:pPr>
            <a:r>
              <a:rPr lang="en-US" sz="1400" b="1" dirty="0">
                <a:solidFill>
                  <a:prstClr val="white"/>
                </a:solidFill>
                <a:latin typeface="Lucida Console" panose="020B0609040504020204" pitchFamily="49" charset="0"/>
              </a:rPr>
              <a:t>demo2                        latest              31ac9a8da692        8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demo1                        latest              fdab952cd763        9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sample1                      latest              855ab213894a        12 hours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                        latest              5e69fe4b3c31        15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tomcat                       latest              2da861e12a55        5 days ago          357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   latest              9059c0478788        6 days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latest              2628aaa7b8cf        6 days ago          288 MB</a:t>
            </a:r>
          </a:p>
          <a:p>
            <a:pPr marL="0" lvl="0" indent="0" defTabSz="914400">
              <a:lnSpc>
                <a:spcPct val="100000"/>
              </a:lnSpc>
              <a:buSzTx/>
              <a:buNone/>
            </a:pPr>
            <a:r>
              <a:rPr lang="en-US" sz="1400" b="1" dirty="0">
                <a:solidFill>
                  <a:prstClr val="white"/>
                </a:solidFill>
                <a:latin typeface="Lucida Console" panose="020B0609040504020204" pitchFamily="49" charset="0"/>
              </a:rPr>
              <a:t>hello-world                  latest              48b5124b2768        2 months ago        1.84 kB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arda.reports</a:t>
            </a:r>
            <a:r>
              <a:rPr lang="en-US" sz="1400" b="1" dirty="0">
                <a:solidFill>
                  <a:prstClr val="white"/>
                </a:solidFill>
                <a:latin typeface="Lucida Console" panose="020B0609040504020204" pitchFamily="49" charset="0"/>
              </a:rPr>
              <a:t>            dev                 d376996b962c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arda.main</a:t>
            </a:r>
            <a:r>
              <a:rPr lang="en-US" sz="1400" b="1" dirty="0">
                <a:solidFill>
                  <a:prstClr val="white"/>
                </a:solidFill>
                <a:latin typeface="Lucida Console" panose="020B0609040504020204" pitchFamily="49" charset="0"/>
              </a:rPr>
              <a:t>               dev                 7471986194ce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arda.kanban</a:t>
            </a:r>
            <a:r>
              <a:rPr lang="en-US" sz="1400" b="1" dirty="0">
                <a:solidFill>
                  <a:prstClr val="white"/>
                </a:solidFill>
                <a:latin typeface="Lucida Console" panose="020B0609040504020204" pitchFamily="49" charset="0"/>
              </a:rPr>
              <a:t>             dev                 40a7ef17d7b9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arda.permissions</a:t>
            </a:r>
            <a:r>
              <a:rPr lang="en-US" sz="1400" b="1" dirty="0">
                <a:solidFill>
                  <a:prstClr val="white"/>
                </a:solidFill>
                <a:latin typeface="Lucida Console" panose="020B0609040504020204" pitchFamily="49" charset="0"/>
              </a:rPr>
              <a:t>        dev                 4f8bcceb735f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               6033ab9bf81e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1.1.0-preview1      82e691abe872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1.0.1               a9fd4e85954f        4 months ago        267 MB</a:t>
            </a:r>
          </a:p>
          <a:p>
            <a:pPr marL="0" lvl="0" indent="0" defTabSz="914400">
              <a:lnSpc>
                <a:spcPct val="100000"/>
              </a:lnSpc>
              <a:buSzTx/>
              <a:buNone/>
            </a:pPr>
            <a:r>
              <a:rPr lang="en-US" sz="1400" b="1" dirty="0">
                <a:solidFill>
                  <a:prstClr val="white"/>
                </a:solidFill>
                <a:latin typeface="Lucida Console" panose="020B0609040504020204" pitchFamily="49" charset="0"/>
              </a:rPr>
              <a:t>d4w/</a:t>
            </a:r>
            <a:r>
              <a:rPr lang="en-US" sz="1400" b="1" dirty="0" err="1">
                <a:solidFill>
                  <a:prstClr val="white"/>
                </a:solidFill>
                <a:latin typeface="Lucida Console" panose="020B0609040504020204" pitchFamily="49" charset="0"/>
              </a:rPr>
              <a:t>nsenter</a:t>
            </a:r>
            <a:r>
              <a:rPr lang="en-US" sz="1400" b="1" dirty="0">
                <a:solidFill>
                  <a:prstClr val="white"/>
                </a:solidFill>
                <a:latin typeface="Lucida Console" panose="020B0609040504020204" pitchFamily="49" charset="0"/>
              </a:rPr>
              <a:t>                  latest              9e4f13a0901e        6 months ago        83.8 kB</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30319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49" y="2049462"/>
            <a:ext cx="11709353" cy="1434239"/>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-d -p 8080:8080 tomcat</a:t>
            </a:r>
          </a:p>
          <a:p>
            <a:pPr marL="0" lvl="0" indent="0" defTabSz="914400">
              <a:lnSpc>
                <a:spcPct val="100000"/>
              </a:lnSpc>
              <a:buSzTx/>
              <a:buNone/>
            </a:pPr>
            <a:r>
              <a:rPr lang="en-US" sz="1400" b="1" dirty="0">
                <a:solidFill>
                  <a:prstClr val="white"/>
                </a:solidFill>
                <a:latin typeface="Lucida Console" panose="020B0609040504020204" pitchFamily="49" charset="0"/>
              </a:rPr>
              <a:t>5893912648a95d6c3f39fe55a781b311820a9c7b6414724e9a40e99fd2cac95e</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107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1874837" y="982662"/>
            <a:ext cx="8001000" cy="5874245"/>
          </a:xfrm>
          <a:prstGeom prst="rect">
            <a:avLst/>
          </a:prstGeom>
        </p:spPr>
      </p:pic>
    </p:spTree>
    <p:extLst>
      <p:ext uri="{BB962C8B-B14F-4D97-AF65-F5344CB8AC3E}">
        <p14:creationId xmlns:p14="http://schemas.microsoft.com/office/powerpoint/2010/main" val="416834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Vin</a:t>
            </a:r>
            <a:r>
              <a:rPr lang="pt-BR" dirty="0" smtClean="0"/>
              <a:t>ícius Souza </a:t>
            </a:r>
            <a:r>
              <a:rPr lang="pt-BR" dirty="0"/>
              <a:t>- @visouza_br </a:t>
            </a:r>
            <a:endParaRPr lang="pt-BR" dirty="0" smtClean="0"/>
          </a:p>
          <a:p>
            <a:r>
              <a:rPr lang="pt-BR" dirty="0" smtClean="0"/>
              <a:t>Sr. Technical Evangelist</a:t>
            </a:r>
          </a:p>
          <a:p>
            <a:r>
              <a:rPr lang="pt-BR" dirty="0" smtClean="0"/>
              <a:t>Github.com/ViniciusSouza</a:t>
            </a:r>
            <a:endParaRPr lang="pt-BR" dirty="0"/>
          </a:p>
        </p:txBody>
      </p:sp>
      <p:sp>
        <p:nvSpPr>
          <p:cNvPr id="3" name="Title 2"/>
          <p:cNvSpPr>
            <a:spLocks noGrp="1"/>
          </p:cNvSpPr>
          <p:nvPr>
            <p:ph type="title"/>
          </p:nvPr>
        </p:nvSpPr>
        <p:spPr/>
        <p:txBody>
          <a:bodyPr/>
          <a:lstStyle/>
          <a:p>
            <a:r>
              <a:rPr lang="en-US" b="1" dirty="0" err="1" smtClean="0"/>
              <a:t>VSCode</a:t>
            </a:r>
            <a:r>
              <a:rPr lang="en-US" b="1" dirty="0" smtClean="0"/>
              <a:t> </a:t>
            </a:r>
            <a:r>
              <a:rPr lang="en-US" b="1" dirty="0"/>
              <a:t>and Containers </a:t>
            </a:r>
            <a:endParaRPr lang="pt-BR" dirty="0"/>
          </a:p>
        </p:txBody>
      </p:sp>
      <p:sp>
        <p:nvSpPr>
          <p:cNvPr id="4" name="Text Placeholder 3"/>
          <p:cNvSpPr>
            <a:spLocks noGrp="1"/>
          </p:cNvSpPr>
          <p:nvPr>
            <p:ph type="body" sz="quarter" idx="13"/>
          </p:nvPr>
        </p:nvSpPr>
        <p:spPr/>
        <p:txBody>
          <a:bodyPr/>
          <a:lstStyle/>
          <a:p>
            <a:endParaRPr lang="pt-BR"/>
          </a:p>
        </p:txBody>
      </p:sp>
      <p:sp>
        <p:nvSpPr>
          <p:cNvPr id="6" name="Text Placeholder 5"/>
          <p:cNvSpPr>
            <a:spLocks noGrp="1"/>
          </p:cNvSpPr>
          <p:nvPr>
            <p:ph type="body" sz="quarter" idx="14"/>
          </p:nvPr>
        </p:nvSpPr>
        <p:spPr>
          <a:xfrm>
            <a:off x="274638" y="6026150"/>
            <a:ext cx="4343400" cy="461963"/>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7830538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41437" y="2963862"/>
            <a:ext cx="9982200" cy="791024"/>
          </a:xfrm>
        </p:spPr>
        <p:txBody>
          <a:bodyPr>
            <a:noAutofit/>
          </a:bodyPr>
          <a:lstStyle/>
          <a:p>
            <a:r>
              <a:rPr lang="en-US" sz="5400" dirty="0" smtClean="0"/>
              <a:t>Legal, Mas de </a:t>
            </a:r>
            <a:r>
              <a:rPr lang="en-US" sz="5400" dirty="0" err="1" smtClean="0"/>
              <a:t>onde</a:t>
            </a:r>
            <a:r>
              <a:rPr lang="en-US" sz="5400" dirty="0" smtClean="0"/>
              <a:t> </a:t>
            </a:r>
            <a:r>
              <a:rPr lang="en-US" sz="5400" dirty="0" err="1" smtClean="0"/>
              <a:t>veio</a:t>
            </a:r>
            <a:r>
              <a:rPr lang="en-US" sz="5400" dirty="0" smtClean="0"/>
              <a:t> o Tomcat?</a:t>
            </a:r>
            <a:endParaRPr lang="en-US" sz="5400" dirty="0"/>
          </a:p>
        </p:txBody>
      </p:sp>
    </p:spTree>
    <p:extLst>
      <p:ext uri="{BB962C8B-B14F-4D97-AF65-F5344CB8AC3E}">
        <p14:creationId xmlns:p14="http://schemas.microsoft.com/office/powerpoint/2010/main" val="77306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024" y="677862"/>
            <a:ext cx="7079777" cy="426561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0617" y="661018"/>
            <a:ext cx="11889564" cy="917575"/>
          </a:xfrm>
        </p:spPr>
        <p:txBody>
          <a:bodyPr/>
          <a:lstStyle/>
          <a:p>
            <a:pPr algn="l"/>
            <a:r>
              <a:rPr lang="en-US" dirty="0"/>
              <a:t>Docker Registry</a:t>
            </a:r>
          </a:p>
        </p:txBody>
      </p:sp>
      <p:sp>
        <p:nvSpPr>
          <p:cNvPr id="3" name="Content Placeholder 2"/>
          <p:cNvSpPr>
            <a:spLocks noGrp="1"/>
          </p:cNvSpPr>
          <p:nvPr>
            <p:ph idx="1"/>
          </p:nvPr>
        </p:nvSpPr>
        <p:spPr>
          <a:xfrm>
            <a:off x="198437" y="3737936"/>
            <a:ext cx="9118788" cy="3176254"/>
          </a:xfrm>
        </p:spPr>
        <p:txBody>
          <a:bodyPr/>
          <a:lstStyle/>
          <a:p>
            <a:r>
              <a:rPr lang="en-US" dirty="0" err="1" smtClean="0"/>
              <a:t>Armazena</a:t>
            </a:r>
            <a:r>
              <a:rPr lang="en-US" dirty="0" smtClean="0"/>
              <a:t> as </a:t>
            </a:r>
            <a:r>
              <a:rPr lang="en-US" dirty="0" err="1" smtClean="0"/>
              <a:t>imagens</a:t>
            </a:r>
            <a:r>
              <a:rPr lang="en-US" dirty="0" smtClean="0"/>
              <a:t> </a:t>
            </a:r>
            <a:r>
              <a:rPr lang="en-US" dirty="0" err="1" smtClean="0"/>
              <a:t>docker</a:t>
            </a:r>
            <a:endParaRPr lang="en-US" dirty="0"/>
          </a:p>
          <a:p>
            <a:r>
              <a:rPr lang="en-US" dirty="0"/>
              <a:t>Searchable</a:t>
            </a:r>
          </a:p>
          <a:p>
            <a:r>
              <a:rPr lang="en-US" dirty="0"/>
              <a:t>Public Registry – Hub.Docker.com</a:t>
            </a:r>
          </a:p>
          <a:p>
            <a:r>
              <a:rPr lang="en-US" dirty="0"/>
              <a:t>Private Registries – Instanced for you</a:t>
            </a:r>
          </a:p>
          <a:p>
            <a:pPr lvl="1"/>
            <a:r>
              <a:rPr lang="en-US" dirty="0" err="1" smtClean="0"/>
              <a:t>Pode</a:t>
            </a:r>
            <a:r>
              <a:rPr lang="en-US" dirty="0" smtClean="0"/>
              <a:t> </a:t>
            </a:r>
            <a:r>
              <a:rPr lang="en-US" dirty="0" err="1" smtClean="0"/>
              <a:t>ser</a:t>
            </a:r>
            <a:r>
              <a:rPr lang="en-US" dirty="0" smtClean="0"/>
              <a:t> </a:t>
            </a:r>
            <a:r>
              <a:rPr lang="en-US" dirty="0" err="1" smtClean="0"/>
              <a:t>hospedado</a:t>
            </a:r>
            <a:r>
              <a:rPr lang="en-US" dirty="0" smtClean="0"/>
              <a:t> no Docker</a:t>
            </a:r>
            <a:r>
              <a:rPr lang="en-US" dirty="0"/>
              <a:t>, </a:t>
            </a:r>
            <a:r>
              <a:rPr lang="en-US" dirty="0" smtClean="0"/>
              <a:t>Azure and etc.</a:t>
            </a:r>
            <a:endParaRPr lang="en-US" dirty="0"/>
          </a:p>
        </p:txBody>
      </p:sp>
    </p:spTree>
    <p:extLst>
      <p:ext uri="{BB962C8B-B14F-4D97-AF65-F5344CB8AC3E}">
        <p14:creationId xmlns:p14="http://schemas.microsoft.com/office/powerpoint/2010/main" val="20600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9277" y="221551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7" name="Group 6"/>
          <p:cNvGrpSpPr/>
          <p:nvPr/>
        </p:nvGrpSpPr>
        <p:grpSpPr>
          <a:xfrm>
            <a:off x="6086526" y="287552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 Cache</a:t>
              </a:r>
            </a:p>
          </p:txBody>
        </p:sp>
      </p:grpSp>
      <p:sp>
        <p:nvSpPr>
          <p:cNvPr id="46" name="Rectangle 45"/>
          <p:cNvSpPr/>
          <p:nvPr/>
        </p:nvSpPr>
        <p:spPr>
          <a:xfrm>
            <a:off x="6608345" y="333162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4330335" y="287552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19" name="Group 18"/>
          <p:cNvGrpSpPr/>
          <p:nvPr/>
        </p:nvGrpSpPr>
        <p:grpSpPr>
          <a:xfrm>
            <a:off x="8083444" y="1949165"/>
            <a:ext cx="3441097" cy="2383904"/>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0669157" y="3015278"/>
            <a:ext cx="557233" cy="1135603"/>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273121" y="3015278"/>
            <a:ext cx="557233" cy="1135603"/>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800" y="3015278"/>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9870478" y="3015278"/>
            <a:ext cx="557233" cy="1135603"/>
            <a:chOff x="1548167" y="1113353"/>
            <a:chExt cx="409767" cy="835078"/>
          </a:xfrm>
        </p:grpSpPr>
        <p:pic>
          <p:nvPicPr>
            <p:cNvPr id="33" name="Picture 18" descr="https://hub.docker.com/public/images/official/no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29826" y="2208601"/>
            <a:ext cx="2327251" cy="1545851"/>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8" name="Flowchart: Alternate Process 37"/>
          <p:cNvSpPr/>
          <p:nvPr/>
        </p:nvSpPr>
        <p:spPr>
          <a:xfrm>
            <a:off x="1081581" y="261850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pull</a:t>
            </a:r>
          </a:p>
        </p:txBody>
      </p:sp>
      <p:sp>
        <p:nvSpPr>
          <p:cNvPr id="39" name="Rectangle 38"/>
          <p:cNvSpPr/>
          <p:nvPr/>
        </p:nvSpPr>
        <p:spPr>
          <a:xfrm>
            <a:off x="4353708" y="258625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43" name="Picture 4" descr="http://www.mi2.hr/wp-content/uploads/2015/10/docker-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0639" y="2064136"/>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3163657" y="2375380"/>
            <a:ext cx="1015620" cy="3985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52" name="Flowchart: Alternate Process 51"/>
          <p:cNvSpPr/>
          <p:nvPr/>
        </p:nvSpPr>
        <p:spPr>
          <a:xfrm>
            <a:off x="1083923" y="2949334"/>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cxnSp>
        <p:nvCxnSpPr>
          <p:cNvPr id="183" name="Straight Arrow Connector 182"/>
          <p:cNvCxnSpPr>
            <a:endCxn id="21" idx="1"/>
          </p:cNvCxnSpPr>
          <p:nvPr/>
        </p:nvCxnSpPr>
        <p:spPr>
          <a:xfrm flipV="1">
            <a:off x="7631330" y="2380028"/>
            <a:ext cx="452114" cy="30052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2064" name="Title 2063"/>
          <p:cNvSpPr>
            <a:spLocks noGrp="1"/>
          </p:cNvSpPr>
          <p:nvPr>
            <p:ph type="title"/>
          </p:nvPr>
        </p:nvSpPr>
        <p:spPr/>
        <p:txBody>
          <a:bodyPr/>
          <a:lstStyle/>
          <a:p>
            <a:r>
              <a:rPr lang="en-US"/>
              <a:t>Docker API</a:t>
            </a:r>
            <a:endParaRPr lang="en-US" dirty="0"/>
          </a:p>
        </p:txBody>
      </p:sp>
      <p:sp>
        <p:nvSpPr>
          <p:cNvPr id="14" name="Rectangle 13"/>
          <p:cNvSpPr/>
          <p:nvPr/>
        </p:nvSpPr>
        <p:spPr>
          <a:xfrm>
            <a:off x="9129679"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62" name="Rectangle 61"/>
          <p:cNvSpPr/>
          <p:nvPr/>
        </p:nvSpPr>
        <p:spPr>
          <a:xfrm>
            <a:off x="9139190"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13" name="Rectangle 12"/>
          <p:cNvSpPr/>
          <p:nvPr/>
        </p:nvSpPr>
        <p:spPr>
          <a:xfrm>
            <a:off x="6607786" y="3325365"/>
            <a:ext cx="56896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grpSp>
        <p:nvGrpSpPr>
          <p:cNvPr id="15" name="Group 14"/>
          <p:cNvGrpSpPr/>
          <p:nvPr/>
        </p:nvGrpSpPr>
        <p:grpSpPr>
          <a:xfrm>
            <a:off x="4407780" y="3243553"/>
            <a:ext cx="735495" cy="453124"/>
            <a:chOff x="4407780" y="3243553"/>
            <a:chExt cx="735495" cy="453124"/>
          </a:xfrm>
        </p:grpSpPr>
        <p:grpSp>
          <p:nvGrpSpPr>
            <p:cNvPr id="2056" name="Group 2055"/>
            <p:cNvGrpSpPr/>
            <p:nvPr/>
          </p:nvGrpSpPr>
          <p:grpSpPr>
            <a:xfrm>
              <a:off x="4407780" y="3243553"/>
              <a:ext cx="735495" cy="453124"/>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2061" name="Rectangle 2060"/>
            <p:cNvSpPr/>
            <p:nvPr/>
          </p:nvSpPr>
          <p:spPr>
            <a:xfrm>
              <a:off x="4553261" y="3361611"/>
              <a:ext cx="440927" cy="223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Dot</a:t>
              </a:r>
              <a:br>
                <a:rPr kumimoji="0" lang="en-US" sz="800" b="0" i="0" u="none" strike="noStrike" kern="0" cap="none" spc="0" normalizeH="0" baseline="0" noProof="0" dirty="0">
                  <a:ln>
                    <a:noFill/>
                  </a:ln>
                  <a:solidFill>
                    <a:sysClr val="windowText" lastClr="000000"/>
                  </a:solidFill>
                  <a:effectLst/>
                  <a:uLnTx/>
                  <a:uFillTx/>
                </a:rPr>
              </a:br>
              <a:r>
                <a:rPr kumimoji="0" lang="en-US" sz="800" b="0" i="0" u="none" strike="noStrike" kern="0" cap="none" spc="0" normalizeH="0" baseline="0" noProof="0" dirty="0">
                  <a:ln>
                    <a:noFill/>
                  </a:ln>
                  <a:solidFill>
                    <a:sysClr val="windowText" lastClr="000000"/>
                  </a:solidFill>
                  <a:effectLst/>
                  <a:uLnTx/>
                  <a:uFillTx/>
                </a:rPr>
                <a:t>Net</a:t>
              </a:r>
            </a:p>
          </p:txBody>
        </p:sp>
      </p:grpSp>
    </p:spTree>
    <p:extLst>
      <p:ext uri="{BB962C8B-B14F-4D97-AF65-F5344CB8AC3E}">
        <p14:creationId xmlns:p14="http://schemas.microsoft.com/office/powerpoint/2010/main" val="22128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0.00012 -4.9478E-6 L -0.20054 -0.03245 " pathEditMode="relative" rAng="0" ptsTypes="AA">
                                      <p:cBhvr>
                                        <p:cTn id="18" dur="2000" fill="hold"/>
                                        <p:tgtEl>
                                          <p:spTgt spid="14"/>
                                        </p:tgtEl>
                                        <p:attrNameLst>
                                          <p:attrName>ppt_x</p:attrName>
                                          <p:attrName>ppt_y</p:attrName>
                                        </p:attrNameLst>
                                      </p:cBhvr>
                                      <p:rCtr x="-10033" y="-1634"/>
                                    </p:animMotion>
                                  </p:childTnLst>
                                </p:cTn>
                              </p:par>
                              <p:par>
                                <p:cTn id="19" presetID="10" presetClass="entr" presetSubtype="0" fill="hold" grpId="0" nodeType="withEffect">
                                  <p:stCondLst>
                                    <p:cond delay="1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grpId="1" nodeType="afterEffect">
                                  <p:stCondLst>
                                    <p:cond delay="0"/>
                                  </p:stCondLst>
                                  <p:childTnLst>
                                    <p:animMotion origin="layout" path="M -0.20054 -0.03246 L -0.37019 -0.05492 " pathEditMode="relative" rAng="0" ptsTypes="AA">
                                      <p:cBhvr>
                                        <p:cTn id="32" dur="2000" fill="hold"/>
                                        <p:tgtEl>
                                          <p:spTgt spid="14"/>
                                        </p:tgtEl>
                                        <p:attrNameLst>
                                          <p:attrName>ppt_x</p:attrName>
                                          <p:attrName>ppt_y</p:attrName>
                                        </p:attrNameLst>
                                      </p:cBhvr>
                                      <p:rCtr x="-8489" y="-1112"/>
                                    </p:animMotion>
                                  </p:childTnLst>
                                </p:cTn>
                              </p:par>
                              <p:par>
                                <p:cTn id="33" presetID="10" presetClass="entr" presetSubtype="0" fill="hold" nodeType="withEffect">
                                  <p:stCondLst>
                                    <p:cond delay="17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xit" presetSubtype="0" fill="hold" grpId="2" nodeType="withEffect">
                                  <p:stCondLst>
                                    <p:cond delay="17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8" grpId="0" animBg="1"/>
      <p:bldP spid="52" grpId="0" animBg="1"/>
      <p:bldP spid="14" grpId="0"/>
      <p:bldP spid="14" grpId="1"/>
      <p:bldP spid="14" grpId="2"/>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Componentes</a:t>
            </a:r>
            <a:r>
              <a:rPr lang="en-US" dirty="0" smtClean="0"/>
              <a:t> Docker</a:t>
            </a:r>
            <a:endParaRPr lang="pt-BR" dirty="0"/>
          </a:p>
        </p:txBody>
      </p:sp>
      <p:sp>
        <p:nvSpPr>
          <p:cNvPr id="5" name="Text Placeholder 4"/>
          <p:cNvSpPr>
            <a:spLocks noGrp="1"/>
          </p:cNvSpPr>
          <p:nvPr>
            <p:ph type="body" sz="quarter" idx="10"/>
          </p:nvPr>
        </p:nvSpPr>
        <p:spPr>
          <a:xfrm>
            <a:off x="277003" y="1744662"/>
            <a:ext cx="11887200" cy="2880789"/>
          </a:xfrm>
        </p:spPr>
        <p:txBody>
          <a:bodyPr/>
          <a:lstStyle/>
          <a:p>
            <a:pPr marL="342900" indent="-342900">
              <a:buFont typeface="Arial" panose="020B0604020202020204" pitchFamily="34" charset="0"/>
              <a:buChar char="•"/>
            </a:pPr>
            <a:r>
              <a:rPr lang="pt-BR" sz="2400" b="1" dirty="0" smtClean="0">
                <a:solidFill>
                  <a:schemeClr val="tx1"/>
                </a:solidFill>
              </a:rPr>
              <a:t>Docker Engine</a:t>
            </a:r>
            <a:r>
              <a:rPr lang="pt-BR" sz="2400" dirty="0" smtClean="0">
                <a:solidFill>
                  <a:schemeClr val="tx1"/>
                </a:solidFill>
              </a:rPr>
              <a:t>: 	Docker </a:t>
            </a:r>
            <a:r>
              <a:rPr lang="pt-BR" sz="2400" dirty="0">
                <a:solidFill>
                  <a:schemeClr val="tx1"/>
                </a:solidFill>
              </a:rPr>
              <a:t>client + Docker </a:t>
            </a:r>
            <a:r>
              <a:rPr lang="pt-BR" sz="2400" dirty="0" smtClean="0">
                <a:solidFill>
                  <a:schemeClr val="tx1"/>
                </a:solidFill>
              </a:rPr>
              <a:t>Daemon;</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Kitematic</a:t>
            </a:r>
            <a:r>
              <a:rPr lang="pt-BR" sz="2400" dirty="0">
                <a:solidFill>
                  <a:schemeClr val="tx1"/>
                </a:solidFill>
              </a:rPr>
              <a:t>: </a:t>
            </a:r>
            <a:r>
              <a:rPr lang="pt-BR" sz="2400" dirty="0" smtClean="0">
                <a:solidFill>
                  <a:schemeClr val="tx1"/>
                </a:solidFill>
              </a:rPr>
              <a:t>	GUI </a:t>
            </a:r>
            <a:r>
              <a:rPr lang="pt-BR" sz="2400" dirty="0">
                <a:solidFill>
                  <a:schemeClr val="tx1"/>
                </a:solidFill>
              </a:rPr>
              <a:t>App utilizada para gerenciar e criar imagens e </a:t>
            </a:r>
            <a:r>
              <a:rPr lang="pt-BR" sz="2400" dirty="0" smtClean="0">
                <a:solidFill>
                  <a:schemeClr val="tx1"/>
                </a:solidFill>
              </a:rPr>
              <a:t>containers;</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machine</a:t>
            </a:r>
            <a:r>
              <a:rPr lang="pt-BR" sz="2400" dirty="0">
                <a:solidFill>
                  <a:schemeClr val="tx1"/>
                </a:solidFill>
              </a:rPr>
              <a:t>: </a:t>
            </a:r>
            <a:r>
              <a:rPr lang="pt-BR" sz="2400" dirty="0" smtClean="0">
                <a:solidFill>
                  <a:schemeClr val="tx1"/>
                </a:solidFill>
              </a:rPr>
              <a:t>	Command </a:t>
            </a:r>
            <a:r>
              <a:rPr lang="pt-BR" sz="2400" dirty="0">
                <a:solidFill>
                  <a:schemeClr val="tx1"/>
                </a:solidFill>
              </a:rPr>
              <a:t>line Tool que ajuda a criação de hosts </a:t>
            </a:r>
            <a:r>
              <a:rPr lang="pt-BR" sz="2400" dirty="0" smtClean="0">
                <a:solidFill>
                  <a:schemeClr val="tx1"/>
                </a:solidFill>
              </a:rPr>
              <a:t>Docker;</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Compose</a:t>
            </a:r>
            <a:r>
              <a:rPr lang="pt-BR" sz="2400" dirty="0">
                <a:solidFill>
                  <a:schemeClr val="tx1"/>
                </a:solidFill>
              </a:rPr>
              <a:t>: </a:t>
            </a:r>
            <a:r>
              <a:rPr lang="pt-BR" sz="2400" dirty="0" smtClean="0">
                <a:solidFill>
                  <a:schemeClr val="tx1"/>
                </a:solidFill>
              </a:rPr>
              <a:t>	A </a:t>
            </a:r>
            <a:r>
              <a:rPr lang="pt-BR" sz="2400" dirty="0">
                <a:solidFill>
                  <a:schemeClr val="tx1"/>
                </a:solidFill>
              </a:rPr>
              <a:t>YAML-based tool utilizada para criar ou compor imagens </a:t>
            </a:r>
            <a:r>
              <a:rPr lang="pt-BR" sz="2400" dirty="0" smtClean="0">
                <a:solidFill>
                  <a:schemeClr val="tx1"/>
                </a:solidFill>
              </a:rPr>
              <a:t>Docker</a:t>
            </a:r>
            <a:r>
              <a:rPr lang="pt-BR" sz="2400" dirty="0">
                <a:solidFill>
                  <a:schemeClr val="tx1"/>
                </a:solidFill>
              </a:rPr>
              <a:t>;</a:t>
            </a:r>
          </a:p>
          <a:p>
            <a:pPr marL="342900" indent="-342900">
              <a:buFont typeface="Arial" panose="020B0604020202020204" pitchFamily="34" charset="0"/>
              <a:buChar char="•"/>
            </a:pPr>
            <a:r>
              <a:rPr lang="pt-BR" sz="2400" b="1" dirty="0">
                <a:solidFill>
                  <a:schemeClr val="tx1"/>
                </a:solidFill>
              </a:rPr>
              <a:t>Docker Linux </a:t>
            </a:r>
            <a:r>
              <a:rPr lang="pt-BR" sz="2400" b="1" dirty="0" smtClean="0">
                <a:solidFill>
                  <a:schemeClr val="tx1"/>
                </a:solidFill>
              </a:rPr>
              <a:t>Image</a:t>
            </a:r>
            <a:r>
              <a:rPr lang="pt-BR" sz="2400" dirty="0" smtClean="0">
                <a:solidFill>
                  <a:schemeClr val="tx1"/>
                </a:solidFill>
              </a:rPr>
              <a:t>: Na </a:t>
            </a:r>
            <a:r>
              <a:rPr lang="pt-BR" sz="2400" dirty="0">
                <a:solidFill>
                  <a:schemeClr val="tx1"/>
                </a:solidFill>
              </a:rPr>
              <a:t>nova versão utilizando o </a:t>
            </a:r>
            <a:r>
              <a:rPr lang="pt-BR" sz="2400" dirty="0" smtClean="0">
                <a:solidFill>
                  <a:schemeClr val="tx1"/>
                </a:solidFill>
              </a:rPr>
              <a:t>Hyper-V para Windows e nativo no Linux.</a:t>
            </a:r>
            <a:endParaRPr lang="pt-BR" sz="2400" dirty="0">
              <a:solidFill>
                <a:schemeClr val="tx1"/>
              </a:solidFill>
            </a:endParaRPr>
          </a:p>
          <a:p>
            <a:pPr marL="342900" indent="-342900">
              <a:buFont typeface="Arial" panose="020B0604020202020204" pitchFamily="34" charset="0"/>
              <a:buChar char="•"/>
            </a:pPr>
            <a:endParaRPr lang="pt-BR" sz="2400" dirty="0">
              <a:solidFill>
                <a:schemeClr val="tx1"/>
              </a:solidFill>
            </a:endParaRPr>
          </a:p>
        </p:txBody>
      </p:sp>
    </p:spTree>
    <p:extLst>
      <p:ext uri="{BB962C8B-B14F-4D97-AF65-F5344CB8AC3E}">
        <p14:creationId xmlns:p14="http://schemas.microsoft.com/office/powerpoint/2010/main" val="2533389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453662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demo2</a:t>
            </a:r>
            <a:endParaRPr lang="en-US" sz="1400" b="1" dirty="0" smtClean="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Sending build context to Docker daemon 4.608 kB</a:t>
            </a:r>
          </a:p>
          <a:p>
            <a:pPr marL="0" indent="0" defTabSz="914400">
              <a:lnSpc>
                <a:spcPct val="100000"/>
              </a:lnSpc>
              <a:buSzTx/>
              <a:buNone/>
            </a:pPr>
            <a:r>
              <a:rPr lang="en-US" sz="1400" b="1" dirty="0">
                <a:solidFill>
                  <a:prstClr val="white"/>
                </a:solidFill>
                <a:latin typeface="Lucida Console" panose="020B0609040504020204" pitchFamily="49" charset="0"/>
              </a:rPr>
              <a:t>Step 1/4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2/4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0df60df30134</a:t>
            </a:r>
          </a:p>
          <a:p>
            <a:pPr marL="0" indent="0" defTabSz="914400">
              <a:lnSpc>
                <a:spcPct val="100000"/>
              </a:lnSpc>
              <a:buSzTx/>
              <a:buNone/>
            </a:pPr>
            <a:r>
              <a:rPr lang="en-US" sz="1400" b="1" dirty="0">
                <a:solidFill>
                  <a:prstClr val="white"/>
                </a:solidFill>
                <a:latin typeface="Lucida Console" panose="020B0609040504020204" pitchFamily="49" charset="0"/>
              </a:rPr>
              <a:t>Step 3/4 : COPY </a:t>
            </a:r>
            <a:r>
              <a:rPr lang="en-US" sz="1400" b="1" dirty="0" err="1">
                <a:solidFill>
                  <a:prstClr val="white"/>
                </a:solidFill>
                <a:latin typeface="Lucida Console" panose="020B0609040504020204" pitchFamily="49" charset="0"/>
              </a:rPr>
              <a:t>wwwroot</a:t>
            </a: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usr</a:t>
            </a:r>
            <a:r>
              <a:rPr lang="en-US" sz="1400" b="1" dirty="0">
                <a:solidFill>
                  <a:prstClr val="white"/>
                </a:solidFill>
                <a:latin typeface="Lucida Console" panose="020B0609040504020204" pitchFamily="49" charset="0"/>
              </a:rPr>
              <a:t>/share/</a:t>
            </a: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/html</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3e4a868b8831</a:t>
            </a:r>
          </a:p>
          <a:p>
            <a:pPr marL="0" indent="0" defTabSz="914400">
              <a:lnSpc>
                <a:spcPct val="100000"/>
              </a:lnSpc>
              <a:buSzTx/>
              <a:buNone/>
            </a:pPr>
            <a:r>
              <a:rPr lang="en-US" sz="1400" b="1" dirty="0">
                <a:solidFill>
                  <a:prstClr val="white"/>
                </a:solidFill>
                <a:latin typeface="Lucida Console" panose="020B0609040504020204" pitchFamily="49" charset="0"/>
              </a:rPr>
              <a:t>Step 4/4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fdab952cd763</a:t>
            </a:r>
          </a:p>
          <a:p>
            <a:pPr marL="0" indent="0" defTabSz="914400">
              <a:lnSpc>
                <a:spcPct val="100000"/>
              </a:lnSpc>
              <a:buSzTx/>
              <a:buNone/>
            </a:pPr>
            <a:r>
              <a:rPr lang="en-US" sz="1400" b="1" dirty="0">
                <a:solidFill>
                  <a:prstClr val="white"/>
                </a:solidFill>
                <a:latin typeface="Lucida Console" panose="020B0609040504020204" pitchFamily="49" charset="0"/>
              </a:rPr>
              <a:t>Successfully built fdab952cd763</a:t>
            </a:r>
          </a:p>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221862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83263" y="1498552"/>
            <a:ext cx="3419546" cy="2383904"/>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213063" y="1758194"/>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8120313" y="2418201"/>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6394526" y="2418201"/>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28" name="Group 27"/>
          <p:cNvGrpSpPr/>
          <p:nvPr/>
        </p:nvGrpSpPr>
        <p:grpSpPr>
          <a:xfrm>
            <a:off x="8267688" y="3477413"/>
            <a:ext cx="568407" cy="568407"/>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221059" y="4159113"/>
            <a:ext cx="3419547" cy="2124263"/>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smtClean="0">
                  <a:ln>
                    <a:noFill/>
                  </a:ln>
                  <a:solidFill>
                    <a:schemeClr val="bg1"/>
                  </a:solidFill>
                  <a:effectLst/>
                  <a:uLnTx/>
                  <a:uFillTx/>
                </a:rPr>
                <a:t>Todos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os</a:t>
              </a:r>
              <a:r>
                <a:rPr kumimoji="0" lang="en-US" sz="1632" b="0" i="0" u="none" strike="noStrike" kern="0" cap="none" spc="0" normalizeH="0" baseline="0" noProof="0" dirty="0" smtClean="0">
                  <a:ln>
                    <a:noFill/>
                  </a:ln>
                  <a:solidFill>
                    <a:schemeClr val="bg1"/>
                  </a:solidFill>
                  <a:effectLst/>
                  <a:uLnTx/>
                  <a:uFillTx/>
                </a:rPr>
                <a:t> assets </a:t>
              </a:r>
              <a:r>
                <a:rPr kumimoji="0" lang="en-US" sz="1632" b="0" i="0" u="none" strike="noStrike" kern="0" cap="none" spc="0" normalizeH="0" baseline="0" noProof="0" dirty="0" err="1" smtClean="0">
                  <a:ln>
                    <a:noFill/>
                  </a:ln>
                  <a:solidFill>
                    <a:schemeClr val="bg1"/>
                  </a:solidFill>
                  <a:effectLst/>
                  <a:uLnTx/>
                  <a:uFillTx/>
                </a:rPr>
                <a:t>disponíveis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na</a:t>
              </a:r>
              <a:r>
                <a:rPr kumimoji="0" lang="en-US" sz="1632" b="0" i="0" u="none" strike="noStrike" kern="0" cap="none" spc="0" normalizeH="0" baseline="0" noProof="0" dirty="0" smtClean="0">
                  <a:ln>
                    <a:noFill/>
                  </a:ln>
                  <a:solidFill>
                    <a:schemeClr val="bg1"/>
                  </a:solidFill>
                  <a:effectLst/>
                  <a:uLnTx/>
                  <a:uFillTx/>
                </a:rPr>
                <a:t> pasta</a:t>
              </a:r>
              <a:endParaRPr kumimoji="0" lang="en-US" sz="1632" b="0" i="0" u="none" strike="noStrike" kern="0" cap="none" spc="0" normalizeH="0" baseline="0" noProof="0" dirty="0">
                <a:ln>
                  <a:noFill/>
                </a:ln>
                <a:solidFill>
                  <a:schemeClr val="bg1"/>
                </a:solidFill>
                <a:effectLst/>
                <a:uLnTx/>
                <a:uFillTx/>
              </a:endParaRP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Code/Binaries</a:t>
              </a:r>
            </a:p>
          </p:txBody>
        </p:sp>
      </p:grpSp>
      <p:grpSp>
        <p:nvGrpSpPr>
          <p:cNvPr id="16" name="Group 15"/>
          <p:cNvGrpSpPr/>
          <p:nvPr/>
        </p:nvGrpSpPr>
        <p:grpSpPr>
          <a:xfrm>
            <a:off x="2747425" y="2564665"/>
            <a:ext cx="557233" cy="1135603"/>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51389" y="2564665"/>
            <a:ext cx="557233" cy="1135603"/>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50068" y="2564665"/>
            <a:ext cx="557233" cy="1135603"/>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8747"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840823"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4092579" y="5757000"/>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build</a:t>
            </a:r>
          </a:p>
        </p:txBody>
      </p:sp>
      <p:sp>
        <p:nvSpPr>
          <p:cNvPr id="21" name="Rectangle 20"/>
          <p:cNvSpPr/>
          <p:nvPr/>
        </p:nvSpPr>
        <p:spPr>
          <a:xfrm>
            <a:off x="6387495" y="2128933"/>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nvGrpSpPr>
          <p:cNvPr id="2051" name="Group 2050"/>
          <p:cNvGrpSpPr/>
          <p:nvPr/>
        </p:nvGrpSpPr>
        <p:grpSpPr>
          <a:xfrm>
            <a:off x="3670438" y="2131249"/>
            <a:ext cx="2497634" cy="1463715"/>
            <a:chOff x="3212282" y="2183300"/>
            <a:chExt cx="1836663" cy="1076359"/>
          </a:xfrm>
        </p:grpSpPr>
        <p:sp>
          <p:nvSpPr>
            <p:cNvPr id="23" name="Snip Single Corner Rectangle 22"/>
            <p:cNvSpPr/>
            <p:nvPr/>
          </p:nvSpPr>
          <p:spPr>
            <a:xfrm>
              <a:off x="3212282" y="2295112"/>
              <a:ext cx="1836663" cy="96454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lvl="0" defTabSz="1243493">
                <a:defRPr/>
              </a:pPr>
              <a:r>
                <a:rPr lang="en-US" sz="1428" b="1" kern="0" dirty="0">
                  <a:solidFill>
                    <a:srgbClr val="0070C0"/>
                  </a:solidFill>
                </a:rPr>
                <a:t>FROM </a:t>
              </a:r>
              <a:r>
                <a:rPr lang="en-US" sz="1428" b="1" kern="0" dirty="0" err="1">
                  <a:solidFill>
                    <a:schemeClr val="bg1"/>
                  </a:solidFill>
                </a:rPr>
                <a:t>nginx</a:t>
              </a:r>
              <a:endParaRPr lang="en-US" sz="1428" b="1" kern="0" dirty="0">
                <a:solidFill>
                  <a:schemeClr val="bg1"/>
                </a:solidFill>
              </a:endParaRPr>
            </a:p>
            <a:p>
              <a:pPr lvl="0" defTabSz="1243493">
                <a:defRPr/>
              </a:pPr>
              <a:r>
                <a:rPr lang="en-US" sz="1428" b="1" kern="0" dirty="0">
                  <a:solidFill>
                    <a:srgbClr val="0070C0"/>
                  </a:solidFill>
                </a:rPr>
                <a:t>WORKDIR </a:t>
              </a:r>
              <a:r>
                <a:rPr lang="en-US" sz="1428" b="1" kern="0" dirty="0">
                  <a:solidFill>
                    <a:schemeClr val="bg1"/>
                  </a:solidFill>
                </a:rPr>
                <a:t>app</a:t>
              </a:r>
            </a:p>
            <a:p>
              <a:pPr lvl="0" defTabSz="1243493">
                <a:defRPr/>
              </a:pPr>
              <a:r>
                <a:rPr lang="en-US" sz="1428" b="1" kern="0" dirty="0">
                  <a:solidFill>
                    <a:srgbClr val="0070C0"/>
                  </a:solidFill>
                </a:rPr>
                <a:t>COPY </a:t>
              </a:r>
              <a:r>
                <a:rPr lang="en-US" sz="1428" b="1" kern="0" dirty="0" err="1">
                  <a:solidFill>
                    <a:schemeClr val="bg1"/>
                  </a:solidFill>
                </a:rPr>
                <a:t>wwwroot</a:t>
              </a:r>
              <a:r>
                <a:rPr lang="en-US" sz="1428" b="1" kern="0" dirty="0">
                  <a:solidFill>
                    <a:srgbClr val="0070C0"/>
                  </a:solidFill>
                </a:rPr>
                <a:t> </a:t>
              </a:r>
              <a:r>
                <a:rPr lang="en-US" sz="1428" b="1" kern="0" dirty="0">
                  <a:solidFill>
                    <a:schemeClr val="bg1"/>
                  </a:solidFill>
                </a:rPr>
                <a:t>/</a:t>
              </a:r>
              <a:r>
                <a:rPr lang="en-US" sz="1428" b="1" kern="0" dirty="0" err="1">
                  <a:solidFill>
                    <a:schemeClr val="bg1"/>
                  </a:solidFill>
                </a:rPr>
                <a:t>usr</a:t>
              </a:r>
              <a:r>
                <a:rPr lang="en-US" sz="1428" b="1" kern="0" dirty="0">
                  <a:solidFill>
                    <a:schemeClr val="bg1"/>
                  </a:solidFill>
                </a:rPr>
                <a:t>/share/</a:t>
              </a:r>
              <a:r>
                <a:rPr lang="en-US" sz="1428" b="1" kern="0" dirty="0" err="1">
                  <a:solidFill>
                    <a:schemeClr val="bg1"/>
                  </a:solidFill>
                </a:rPr>
                <a:t>nginx</a:t>
              </a:r>
              <a:r>
                <a:rPr lang="en-US" sz="1428" b="1" kern="0" dirty="0">
                  <a:solidFill>
                    <a:schemeClr val="bg1"/>
                  </a:solidFill>
                </a:rPr>
                <a:t>/html</a:t>
              </a:r>
            </a:p>
            <a:p>
              <a:pPr lvl="0" defTabSz="1243493">
                <a:defRPr/>
              </a:pPr>
              <a:r>
                <a:rPr lang="en-US" sz="1428" b="1" kern="0" dirty="0">
                  <a:solidFill>
                    <a:srgbClr val="0070C0"/>
                  </a:solidFill>
                </a:rPr>
                <a:t>EXPOSE </a:t>
              </a:r>
              <a:r>
                <a:rPr lang="en-US" sz="1428" b="1" kern="0" dirty="0">
                  <a:solidFill>
                    <a:schemeClr val="bg1"/>
                  </a:solidFill>
                </a:rPr>
                <a:t>80</a:t>
              </a:r>
              <a:endParaRPr kumimoji="0" lang="en-US" sz="1428" b="0" i="0" u="none" strike="noStrike" kern="0" cap="none" spc="0" normalizeH="0" baseline="0" noProof="0" dirty="0">
                <a:ln>
                  <a:noFill/>
                </a:ln>
                <a:solidFill>
                  <a:schemeClr val="bg1"/>
                </a:solidFill>
                <a:effectLst/>
                <a:uLnTx/>
                <a:uFillTx/>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dockerfile</a:t>
              </a:r>
            </a:p>
          </p:txBody>
        </p:sp>
      </p:grpSp>
      <p:pic>
        <p:nvPicPr>
          <p:cNvPr id="2052"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7970" y="1606811"/>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5852770" y="2371200"/>
            <a:ext cx="641180" cy="313132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3475067" y="3761617"/>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259254" y="280805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9992701" y="1498744"/>
            <a:ext cx="2313218" cy="2383904"/>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4094921" y="608782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sp>
        <p:nvSpPr>
          <p:cNvPr id="73" name="Flowchart: Alternate Process 72"/>
          <p:cNvSpPr/>
          <p:nvPr/>
        </p:nvSpPr>
        <p:spPr>
          <a:xfrm>
            <a:off x="4092579" y="643054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push</a:t>
            </a:r>
          </a:p>
        </p:txBody>
      </p:sp>
      <p:grpSp>
        <p:nvGrpSpPr>
          <p:cNvPr id="74" name="Group 73"/>
          <p:cNvGrpSpPr/>
          <p:nvPr/>
        </p:nvGrpSpPr>
        <p:grpSpPr>
          <a:xfrm>
            <a:off x="8267688" y="3477413"/>
            <a:ext cx="568407" cy="568407"/>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267688" y="3477413"/>
            <a:ext cx="568407" cy="568407"/>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9"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02" y="3206467"/>
            <a:ext cx="479254" cy="468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6058" y="3196955"/>
            <a:ext cx="479254" cy="4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83533E-6 6.7635E-7 L 0.51544 -0.05016 " pathEditMode="relative" rAng="0" ptsTypes="AA">
                                      <p:cBhvr>
                                        <p:cTn id="14" dur="2000" fill="hold"/>
                                        <p:tgtEl>
                                          <p:spTgt spid="1026"/>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77"/>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69277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a:t>
            </a:r>
            <a:r>
              <a:rPr lang="en-US" sz="1400" b="1" dirty="0" smtClean="0">
                <a:solidFill>
                  <a:srgbClr val="FF0000"/>
                </a:solidFill>
                <a:latin typeface="Lucida Console" panose="020B0609040504020204" pitchFamily="49" charset="0"/>
              </a:rPr>
              <a:t>demo2</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Tree>
    <p:extLst>
      <p:ext uri="{BB962C8B-B14F-4D97-AF65-F5344CB8AC3E}">
        <p14:creationId xmlns:p14="http://schemas.microsoft.com/office/powerpoint/2010/main" val="26066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Demo3 – </a:t>
            </a:r>
            <a:r>
              <a:rPr lang="en-US" dirty="0" err="1" smtClean="0"/>
              <a:t>Utilizando</a:t>
            </a:r>
            <a:r>
              <a:rPr lang="en-US" dirty="0" smtClean="0"/>
              <a:t> Volumes</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350249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demo3</a:t>
            </a:r>
          </a:p>
          <a:p>
            <a:pPr marL="0" indent="0" defTabSz="914400">
              <a:lnSpc>
                <a:spcPct val="100000"/>
              </a:lnSpc>
              <a:buSzTx/>
              <a:buNone/>
            </a:pPr>
            <a:r>
              <a:rPr lang="en-US" sz="1400" b="1" dirty="0">
                <a:solidFill>
                  <a:prstClr val="white"/>
                </a:solidFill>
                <a:latin typeface="Lucida Console" panose="020B0609040504020204" pitchFamily="49" charset="0"/>
              </a:rPr>
              <a:t>Step 1/3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2/3 : WORKDIR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b9ec0ad9da5d</a:t>
            </a:r>
          </a:p>
          <a:p>
            <a:pPr marL="0" indent="0" defTabSz="914400">
              <a:lnSpc>
                <a:spcPct val="100000"/>
              </a:lnSpc>
              <a:buSzTx/>
              <a:buNone/>
            </a:pPr>
            <a:r>
              <a:rPr lang="en-US" sz="1400" b="1" dirty="0">
                <a:solidFill>
                  <a:prstClr val="white"/>
                </a:solidFill>
                <a:latin typeface="Lucida Console" panose="020B0609040504020204" pitchFamily="49" charset="0"/>
              </a:rPr>
              <a:t>Step 3/3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31ac9a8da692</a:t>
            </a:r>
          </a:p>
          <a:p>
            <a:pPr marL="0" indent="0" defTabSz="914400">
              <a:lnSpc>
                <a:spcPct val="100000"/>
              </a:lnSpc>
              <a:buSzTx/>
              <a:buNone/>
            </a:pPr>
            <a:r>
              <a:rPr lang="en-US" sz="1400" b="1" dirty="0">
                <a:solidFill>
                  <a:prstClr val="white"/>
                </a:solidFill>
                <a:latin typeface="Lucida Console" panose="020B0609040504020204" pitchFamily="49" charset="0"/>
              </a:rPr>
              <a:t>Successfully built </a:t>
            </a:r>
            <a:r>
              <a:rPr lang="en-US" sz="1400" b="1" dirty="0" smtClean="0">
                <a:solidFill>
                  <a:prstClr val="white"/>
                </a:solidFill>
                <a:latin typeface="Lucida Console" panose="020B0609040504020204" pitchFamily="49" charset="0"/>
              </a:rPr>
              <a:t>31ac9a8da692</a:t>
            </a:r>
          </a:p>
          <a:p>
            <a:pPr marL="0" indent="0" defTabSz="914400">
              <a:lnSpc>
                <a:spcPct val="100000"/>
              </a:lnSpc>
              <a:buSzTx/>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03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Demo3 – </a:t>
            </a:r>
            <a:r>
              <a:rPr lang="en-US" dirty="0" err="1"/>
              <a:t>Utilizando</a:t>
            </a:r>
            <a:r>
              <a:rPr lang="en-US" dirty="0"/>
              <a:t> Volumes</a:t>
            </a:r>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908215"/>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9000:80 -v C:\Users\visouza\Repos\MaratonaOpenSourceAzure\Demo3\wwwroot:/usr/share/nginx/html demo3</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
        <p:nvSpPr>
          <p:cNvPr id="6" name="Rectangle 5"/>
          <p:cNvSpPr/>
          <p:nvPr/>
        </p:nvSpPr>
        <p:spPr>
          <a:xfrm>
            <a:off x="278638" y="3722561"/>
            <a:ext cx="4096571" cy="369332"/>
          </a:xfrm>
          <a:prstGeom prst="rect">
            <a:avLst/>
          </a:prstGeom>
        </p:spPr>
        <p:txBody>
          <a:bodyPr wrap="none">
            <a:spAutoFit/>
          </a:bodyPr>
          <a:lstStyle/>
          <a:p>
            <a:r>
              <a:rPr lang="en-US" dirty="0"/>
              <a:t>Docker run </a:t>
            </a:r>
            <a:r>
              <a:rPr lang="en-US" b="1" dirty="0"/>
              <a:t>-v</a:t>
            </a:r>
            <a:r>
              <a:rPr lang="en-US" dirty="0"/>
              <a:t> </a:t>
            </a:r>
            <a:r>
              <a:rPr lang="en-US" dirty="0" err="1"/>
              <a:t>hostpath</a:t>
            </a:r>
            <a:r>
              <a:rPr lang="en-US" dirty="0"/>
              <a:t>:/</a:t>
            </a:r>
            <a:r>
              <a:rPr lang="en-US" dirty="0" err="1"/>
              <a:t>containerpath</a:t>
            </a:r>
            <a:endParaRPr lang="en-US" dirty="0"/>
          </a:p>
        </p:txBody>
      </p:sp>
    </p:spTree>
    <p:extLst>
      <p:ext uri="{BB962C8B-B14F-4D97-AF65-F5344CB8AC3E}">
        <p14:creationId xmlns:p14="http://schemas.microsoft.com/office/powerpoint/2010/main" val="15670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17" y="1601217"/>
            <a:ext cx="6113733" cy="49140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5785" y="6122257"/>
            <a:ext cx="7978940" cy="469039"/>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hlinkClick r:id="rId3"/>
              </a:rPr>
              <a:t>ImageLayers.io</a:t>
            </a:r>
            <a:endParaRPr kumimoji="0" lang="en-US" sz="2448"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1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clrChange>
              <a:clrFrom>
                <a:srgbClr val="14AFE5"/>
              </a:clrFrom>
              <a:clrTo>
                <a:srgbClr val="14AFE5">
                  <a:alpha val="0"/>
                </a:srgbClr>
              </a:clrTo>
            </a:clrChange>
            <a:extLst>
              <a:ext uri="{28A0092B-C50C-407E-A947-70E740481C1C}">
                <a14:useLocalDpi xmlns:a14="http://schemas.microsoft.com/office/drawing/2010/main" val="0"/>
              </a:ext>
            </a:extLst>
          </a:blip>
          <a:srcRect l="3434" t="18405" r="4660" b="8615"/>
          <a:stretch/>
        </p:blipFill>
        <p:spPr>
          <a:xfrm>
            <a:off x="427038" y="1287462"/>
            <a:ext cx="11430000" cy="5105400"/>
          </a:xfrm>
          <a:prstGeom prst="rect">
            <a:avLst/>
          </a:prstGeom>
        </p:spPr>
      </p:pic>
      <p:sp>
        <p:nvSpPr>
          <p:cNvPr id="2" name="TextBox 1"/>
          <p:cNvSpPr txBox="1"/>
          <p:nvPr/>
        </p:nvSpPr>
        <p:spPr>
          <a:xfrm>
            <a:off x="427038" y="144462"/>
            <a:ext cx="9611542" cy="960263"/>
          </a:xfrm>
          <a:prstGeom prst="rect">
            <a:avLst/>
          </a:prstGeom>
          <a:noFill/>
        </p:spPr>
        <p:txBody>
          <a:bodyPr wrap="none" lIns="182880" tIns="146304" rIns="182880" bIns="146304" rtlCol="0">
            <a:spAutoFit/>
          </a:bodyPr>
          <a:lstStyle/>
          <a:p>
            <a:pPr>
              <a:lnSpc>
                <a:spcPct val="90000"/>
              </a:lnSpc>
              <a:spcAft>
                <a:spcPts val="600"/>
              </a:spcAft>
            </a:pPr>
            <a:r>
              <a:rPr lang="pt-BR" sz="4800" spc="-102" dirty="0">
                <a:ln w="3175">
                  <a:noFill/>
                </a:ln>
                <a:gradFill>
                  <a:gsLst>
                    <a:gs pos="1250">
                      <a:schemeClr val="tx1"/>
                    </a:gs>
                    <a:gs pos="100000">
                      <a:schemeClr val="tx1"/>
                    </a:gs>
                  </a:gsLst>
                  <a:lin ang="5400000" scaled="0"/>
                </a:gradFill>
                <a:latin typeface="+mj-lt"/>
                <a:cs typeface="Segoe UI" pitchFamily="34" charset="0"/>
              </a:rPr>
              <a:t>As Aplicações mudaram radicalmente</a:t>
            </a:r>
          </a:p>
        </p:txBody>
      </p:sp>
    </p:spTree>
    <p:extLst>
      <p:ext uri="{BB962C8B-B14F-4D97-AF65-F5344CB8AC3E}">
        <p14:creationId xmlns:p14="http://schemas.microsoft.com/office/powerpoint/2010/main" val="13370215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Intânciando</a:t>
            </a:r>
            <a:r>
              <a:rPr lang="en-US" dirty="0" smtClean="0"/>
              <a:t> </a:t>
            </a:r>
            <a:r>
              <a:rPr lang="en-US" dirty="0" err="1" smtClean="0"/>
              <a:t>multiplos</a:t>
            </a:r>
            <a:r>
              <a:rPr lang="en-US" dirty="0" smtClean="0"/>
              <a:t> </a:t>
            </a:r>
            <a:r>
              <a:rPr lang="en-US" dirty="0" err="1" smtClean="0"/>
              <a:t>serviços</a:t>
            </a:r>
            <a:endParaRPr lang="en-US" dirty="0"/>
          </a:p>
        </p:txBody>
      </p:sp>
      <p:sp>
        <p:nvSpPr>
          <p:cNvPr id="3" name="Content Placeholder 2"/>
          <p:cNvSpPr>
            <a:spLocks noGrp="1"/>
          </p:cNvSpPr>
          <p:nvPr>
            <p:ph idx="1"/>
          </p:nvPr>
        </p:nvSpPr>
        <p:spPr>
          <a:xfrm>
            <a:off x="274640" y="1212851"/>
            <a:ext cx="11887198" cy="2646878"/>
          </a:xfrm>
        </p:spPr>
        <p:txBody>
          <a:bodyPr/>
          <a:lstStyle/>
          <a:p>
            <a:r>
              <a:rPr lang="en-US" dirty="0" smtClean="0"/>
              <a:t>Como </a:t>
            </a:r>
            <a:r>
              <a:rPr lang="en-US" dirty="0" err="1" smtClean="0"/>
              <a:t>instanciamos</a:t>
            </a:r>
            <a:r>
              <a:rPr lang="en-US" dirty="0" smtClean="0"/>
              <a:t> </a:t>
            </a:r>
            <a:r>
              <a:rPr lang="en-US" dirty="0" err="1" smtClean="0"/>
              <a:t>vários</a:t>
            </a:r>
            <a:r>
              <a:rPr lang="en-US" dirty="0" smtClean="0"/>
              <a:t> </a:t>
            </a:r>
            <a:r>
              <a:rPr lang="en-US" dirty="0" err="1" smtClean="0"/>
              <a:t>serviços</a:t>
            </a:r>
            <a:r>
              <a:rPr lang="en-US" dirty="0" smtClean="0"/>
              <a:t> </a:t>
            </a:r>
            <a:r>
              <a:rPr lang="en-US" dirty="0" err="1" smtClean="0"/>
              <a:t>diferentes</a:t>
            </a:r>
            <a:r>
              <a:rPr lang="en-US" dirty="0" smtClean="0"/>
              <a:t> </a:t>
            </a:r>
            <a:r>
              <a:rPr lang="en-US" dirty="0" err="1" smtClean="0"/>
              <a:t>ao</a:t>
            </a:r>
            <a:r>
              <a:rPr lang="en-US" dirty="0" smtClean="0"/>
              <a:t> </a:t>
            </a:r>
            <a:r>
              <a:rPr lang="en-US" dirty="0" err="1" smtClean="0"/>
              <a:t>mesmo</a:t>
            </a:r>
            <a:r>
              <a:rPr lang="en-US" dirty="0" smtClean="0"/>
              <a:t> tempo?</a:t>
            </a:r>
            <a:endParaRPr lang="en-US" dirty="0"/>
          </a:p>
          <a:p>
            <a:r>
              <a:rPr lang="en-US" dirty="0" err="1" smtClean="0"/>
              <a:t>Está</a:t>
            </a:r>
            <a:r>
              <a:rPr lang="en-US" dirty="0" smtClean="0"/>
              <a:t> </a:t>
            </a:r>
            <a:r>
              <a:rPr lang="en-US" dirty="0" err="1" smtClean="0"/>
              <a:t>construindo</a:t>
            </a:r>
            <a:r>
              <a:rPr lang="en-US" dirty="0" smtClean="0"/>
              <a:t> Micro </a:t>
            </a:r>
            <a:r>
              <a:rPr lang="en-US" dirty="0"/>
              <a:t>Services?</a:t>
            </a:r>
          </a:p>
          <a:p>
            <a:r>
              <a:rPr lang="en-US" dirty="0" smtClean="0"/>
              <a:t>Como </a:t>
            </a:r>
            <a:r>
              <a:rPr lang="en-US" dirty="0" err="1" smtClean="0"/>
              <a:t>gerenciar</a:t>
            </a:r>
            <a:r>
              <a:rPr lang="en-US" dirty="0" smtClean="0"/>
              <a:t> as </a:t>
            </a:r>
            <a:r>
              <a:rPr lang="en-US" dirty="0" err="1" smtClean="0"/>
              <a:t>configurações</a:t>
            </a:r>
            <a:r>
              <a:rPr lang="en-US" dirty="0" smtClean="0"/>
              <a:t> entre </a:t>
            </a:r>
            <a:r>
              <a:rPr lang="en-US" dirty="0" err="1" smtClean="0"/>
              <a:t>os</a:t>
            </a:r>
            <a:r>
              <a:rPr lang="en-US" dirty="0" smtClean="0"/>
              <a:t> </a:t>
            </a:r>
            <a:r>
              <a:rPr lang="en-US" dirty="0" err="1" smtClean="0"/>
              <a:t>serviços</a:t>
            </a:r>
            <a:r>
              <a:rPr lang="en-US" dirty="0" smtClean="0"/>
              <a:t>?</a:t>
            </a:r>
            <a:endParaRPr lang="en-US" dirty="0"/>
          </a:p>
        </p:txBody>
      </p:sp>
    </p:spTree>
    <p:extLst>
      <p:ext uri="{BB962C8B-B14F-4D97-AF65-F5344CB8AC3E}">
        <p14:creationId xmlns:p14="http://schemas.microsoft.com/office/powerpoint/2010/main" val="37969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Docker-Compose.exe</a:t>
            </a:r>
            <a:endParaRPr lang="en-US" dirty="0"/>
          </a:p>
        </p:txBody>
      </p:sp>
      <p:sp>
        <p:nvSpPr>
          <p:cNvPr id="3" name="Content Placeholder 2"/>
          <p:cNvSpPr>
            <a:spLocks noGrp="1"/>
          </p:cNvSpPr>
          <p:nvPr>
            <p:ph idx="1"/>
          </p:nvPr>
        </p:nvSpPr>
        <p:spPr>
          <a:xfrm>
            <a:off x="274640" y="1212851"/>
            <a:ext cx="11887198" cy="2769989"/>
          </a:xfrm>
        </p:spPr>
        <p:txBody>
          <a:bodyPr/>
          <a:lstStyle/>
          <a:p>
            <a:r>
              <a:rPr lang="en-US" dirty="0"/>
              <a:t>API </a:t>
            </a:r>
            <a:r>
              <a:rPr lang="en-US" dirty="0" err="1" smtClean="0"/>
              <a:t>sobre</a:t>
            </a:r>
            <a:r>
              <a:rPr lang="en-US" dirty="0" smtClean="0"/>
              <a:t> o </a:t>
            </a:r>
            <a:r>
              <a:rPr lang="en-US" dirty="0" err="1"/>
              <a:t>docker</a:t>
            </a:r>
            <a:r>
              <a:rPr lang="en-US" dirty="0"/>
              <a:t> run</a:t>
            </a:r>
          </a:p>
          <a:p>
            <a:r>
              <a:rPr lang="en-US" dirty="0" err="1" smtClean="0"/>
              <a:t>Utilizado</a:t>
            </a:r>
            <a:r>
              <a:rPr lang="en-US" dirty="0" smtClean="0"/>
              <a:t> para </a:t>
            </a:r>
            <a:r>
              <a:rPr lang="en-US" dirty="0" err="1" smtClean="0"/>
              <a:t>instanciar</a:t>
            </a:r>
            <a:r>
              <a:rPr lang="en-US" dirty="0" smtClean="0"/>
              <a:t> </a:t>
            </a:r>
            <a:r>
              <a:rPr lang="en-US" dirty="0" err="1" smtClean="0"/>
              <a:t>multiplos</a:t>
            </a:r>
            <a:r>
              <a:rPr lang="en-US" dirty="0" smtClean="0"/>
              <a:t> containers</a:t>
            </a:r>
            <a:endParaRPr lang="en-US" dirty="0"/>
          </a:p>
          <a:p>
            <a:r>
              <a:rPr lang="en-US" dirty="0" err="1" smtClean="0"/>
              <a:t>Pode</a:t>
            </a:r>
            <a:r>
              <a:rPr lang="en-US" dirty="0" smtClean="0"/>
              <a:t> </a:t>
            </a:r>
            <a:r>
              <a:rPr lang="en-US" dirty="0" err="1" smtClean="0"/>
              <a:t>fazer</a:t>
            </a:r>
            <a:r>
              <a:rPr lang="en-US" dirty="0" smtClean="0"/>
              <a:t> refer</a:t>
            </a:r>
            <a:r>
              <a:rPr lang="pt-BR" dirty="0" smtClean="0"/>
              <a:t>ênciar </a:t>
            </a:r>
            <a:r>
              <a:rPr lang="en-US" dirty="0" err="1" smtClean="0"/>
              <a:t>dockerfiles</a:t>
            </a:r>
            <a:r>
              <a:rPr lang="en-US" dirty="0" smtClean="0"/>
              <a:t> e/</a:t>
            </a:r>
            <a:r>
              <a:rPr lang="en-US" dirty="0" err="1" smtClean="0"/>
              <a:t>ou</a:t>
            </a:r>
            <a:r>
              <a:rPr lang="en-US" dirty="0" smtClean="0"/>
              <a:t> </a:t>
            </a:r>
            <a:r>
              <a:rPr lang="en-US" dirty="0" err="1" smtClean="0"/>
              <a:t>imagens</a:t>
            </a:r>
            <a:endParaRPr lang="en-US" dirty="0"/>
          </a:p>
          <a:p>
            <a:r>
              <a:rPr lang="en-US" dirty="0" err="1" smtClean="0"/>
              <a:t>Utiliza</a:t>
            </a:r>
            <a:r>
              <a:rPr lang="en-US" dirty="0" smtClean="0"/>
              <a:t> o </a:t>
            </a:r>
            <a:r>
              <a:rPr lang="en-US" dirty="0" err="1" smtClean="0"/>
              <a:t>docker-compose.yml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4038" y="5632"/>
            <a:ext cx="1721556" cy="210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4795159"/>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None/>
            </a:pPr>
            <a:r>
              <a:rPr lang="en-US" sz="1400" b="1" dirty="0">
                <a:solidFill>
                  <a:prstClr val="white"/>
                </a:solidFill>
                <a:latin typeface="Lucida Console" panose="020B0609040504020204" pitchFamily="49" charset="0"/>
              </a:rPr>
              <a:t>version:  '2'</a:t>
            </a:r>
          </a:p>
          <a:p>
            <a:pPr marL="0" indent="0" defTabSz="914400">
              <a:lnSpc>
                <a:spcPct val="100000"/>
              </a:lnSpc>
              <a:buSzTx/>
              <a:buNone/>
            </a:pP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services: </a:t>
            </a:r>
          </a:p>
          <a:p>
            <a:pPr marL="0" indent="0" defTabSz="914400">
              <a:lnSpc>
                <a:spcPct val="100000"/>
              </a:lnSpc>
              <a:buSzTx/>
              <a:buNone/>
            </a:pPr>
            <a:r>
              <a:rPr lang="en-US" sz="1400" b="1" dirty="0">
                <a:solidFill>
                  <a:prstClr val="white"/>
                </a:solidFill>
                <a:latin typeface="Lucida Console" panose="020B0609040504020204" pitchFamily="49" charset="0"/>
              </a:rPr>
              <a:t>  web:</a:t>
            </a:r>
          </a:p>
          <a:p>
            <a:pPr marL="0" indent="0" defTabSz="914400">
              <a:lnSpc>
                <a:spcPct val="100000"/>
              </a:lnSpc>
              <a:buSzTx/>
              <a:buNone/>
            </a:pP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./web</a:t>
            </a:r>
          </a:p>
          <a:p>
            <a:pPr marL="0" indent="0" defTabSz="914400">
              <a:lnSpc>
                <a:spcPct val="100000"/>
              </a:lnSpc>
              <a:buSzTx/>
              <a:buNone/>
            </a:pPr>
            <a:r>
              <a:rPr lang="en-US" sz="1400" b="1" dirty="0">
                <a:solidFill>
                  <a:prstClr val="white"/>
                </a:solidFill>
                <a:latin typeface="Lucida Console" panose="020B0609040504020204" pitchFamily="49" charset="0"/>
              </a:rPr>
              <a:t>    environment: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ImageApiUri</a:t>
            </a:r>
            <a:r>
              <a:rPr lang="en-US" sz="1400" b="1" dirty="0">
                <a:solidFill>
                  <a:prstClr val="white"/>
                </a:solidFill>
                <a:latin typeface="Lucida Console" panose="020B0609040504020204" pitchFamily="49" charset="0"/>
              </a:rPr>
              <a:t>=http://imageapi/api/image</a:t>
            </a: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"5000:80"</a:t>
            </a: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depends_on</a:t>
            </a: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imageapi</a:t>
            </a:r>
            <a:r>
              <a:rPr lang="en-US" sz="1400" b="1" dirty="0">
                <a:solidFill>
                  <a:prstClr val="white"/>
                </a:solidFill>
                <a:latin typeface="Lucida Console" panose="020B0609040504020204" pitchFamily="49" charset="0"/>
              </a:rPr>
              <a:t>:</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a:t>
            </a:r>
            <a:r>
              <a:rPr lang="en-US" sz="1400" b="1" dirty="0" err="1">
                <a:solidFill>
                  <a:prstClr val="white"/>
                </a:solidFill>
                <a:latin typeface="Lucida Console" panose="020B0609040504020204" pitchFamily="49" charset="0"/>
              </a:rPr>
              <a:t>webapi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"8080:80"</a:t>
            </a:r>
            <a:endParaRPr lang="en-US" sz="1400" b="1" dirty="0" smtClean="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1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841461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a:t>
            </a:r>
            <a:r>
              <a:rPr lang="en-US" sz="1400" b="1" dirty="0">
                <a:solidFill>
                  <a:prstClr val="white"/>
                </a:solidFill>
                <a:latin typeface="Lucida Console" panose="020B0609040504020204" pitchFamily="49" charset="0"/>
              </a:rPr>
              <a:t>Users\visouza\Repos\MaratonaOpenSourceAzure\Demo4&gt;</a:t>
            </a:r>
            <a:r>
              <a:rPr lang="en-US" sz="1400" b="1" dirty="0" smtClean="0">
                <a:solidFill>
                  <a:srgbClr val="FF0000"/>
                </a:solidFill>
                <a:latin typeface="Lucida Console" panose="020B0609040504020204" pitchFamily="49" charset="0"/>
              </a:rPr>
              <a:t>docker-compose build</a:t>
            </a:r>
            <a:endParaRPr lang="en-US" sz="1400" b="1" dirty="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Building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9ae4dcf78dc4</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7ed24da50bab</a:t>
            </a:r>
          </a:p>
          <a:p>
            <a:pPr marL="0" indent="0" defTabSz="914400">
              <a:lnSpc>
                <a:spcPct val="100000"/>
              </a:lnSpc>
              <a:buSzTx/>
              <a:buNone/>
            </a:pPr>
            <a:r>
              <a:rPr lang="en-US" sz="1400" b="1" dirty="0">
                <a:solidFill>
                  <a:prstClr val="white"/>
                </a:solidFill>
                <a:latin typeface="Lucida Console" panose="020B0609040504020204" pitchFamily="49" charset="0"/>
              </a:rPr>
              <a:t>Step 5/6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1d069086e3f8</a:t>
            </a:r>
          </a:p>
          <a:p>
            <a:pPr marL="0" indent="0" defTabSz="914400">
              <a:lnSpc>
                <a:spcPct val="100000"/>
              </a:lnSpc>
              <a:buSzTx/>
              <a:buNone/>
            </a:pPr>
            <a:r>
              <a:rPr lang="en-US" sz="1400" b="1" dirty="0">
                <a:solidFill>
                  <a:prstClr val="white"/>
                </a:solidFill>
                <a:latin typeface="Lucida Console" panose="020B0609040504020204" pitchFamily="49" charset="0"/>
              </a:rPr>
              <a:t>Step 6/6 : ENTRYPOINT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run</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7bb2d86ad28b</a:t>
            </a:r>
          </a:p>
          <a:p>
            <a:pPr marL="0" indent="0" defTabSz="914400">
              <a:lnSpc>
                <a:spcPct val="100000"/>
              </a:lnSpc>
              <a:buSzTx/>
              <a:buNone/>
            </a:pPr>
            <a:r>
              <a:rPr lang="en-US" sz="1400" b="1" dirty="0">
                <a:solidFill>
                  <a:prstClr val="white"/>
                </a:solidFill>
                <a:latin typeface="Lucida Console" panose="020B0609040504020204" pitchFamily="49" charset="0"/>
              </a:rPr>
              <a:t>Successfully built 7bb2d86ad28b</a:t>
            </a:r>
          </a:p>
          <a:p>
            <a:pPr marL="0" indent="0" defTabSz="914400">
              <a:lnSpc>
                <a:spcPct val="100000"/>
              </a:lnSpc>
              <a:buSzTx/>
              <a:buNone/>
            </a:pPr>
            <a:r>
              <a:rPr lang="en-US" sz="1400" b="1" dirty="0">
                <a:solidFill>
                  <a:prstClr val="white"/>
                </a:solidFill>
                <a:latin typeface="Lucida Console" panose="020B0609040504020204" pitchFamily="49" charset="0"/>
              </a:rPr>
              <a:t>Building web</a:t>
            </a: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30316baf46d4</a:t>
            </a:r>
          </a:p>
          <a:p>
            <a:pPr marL="0" indent="0" defTabSz="914400">
              <a:lnSpc>
                <a:spcPct val="100000"/>
              </a:lnSpc>
              <a:buSzTx/>
              <a:buNone/>
            </a:pPr>
            <a:r>
              <a:rPr lang="en-US" sz="1400" b="1" dirty="0">
                <a:solidFill>
                  <a:prstClr val="white"/>
                </a:solidFill>
                <a:latin typeface="Lucida Console" panose="020B0609040504020204" pitchFamily="49" charset="0"/>
              </a:rPr>
              <a:t>Removing intermediate container 01556fdd34aa</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2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095627" y="2090083"/>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10002877" y="2750090"/>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8277090" y="2750090"/>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377576" y="1498552"/>
            <a:ext cx="2427590" cy="2383904"/>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2064" name="Picture 16" descr="https://hub.docker.com/public/images/official/mon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1" y="2564665"/>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hub.docker.com/public/images/official/n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3" y="3143034"/>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353"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15371"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667126" y="5757000"/>
            <a:ext cx="1924321"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Docker-compose</a:t>
            </a:r>
          </a:p>
        </p:txBody>
      </p:sp>
      <p:sp>
        <p:nvSpPr>
          <p:cNvPr id="21" name="Rectangle 20"/>
          <p:cNvSpPr/>
          <p:nvPr/>
        </p:nvSpPr>
        <p:spPr>
          <a:xfrm>
            <a:off x="8270059" y="2460822"/>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2052" name="Picture 4" descr="http://www.mi2.hr/wp-content/uploads/2015/10/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70534" y="1938700"/>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2937991" y="1593421"/>
            <a:ext cx="4910338" cy="4342241"/>
            <a:chOff x="3212279" y="2183300"/>
            <a:chExt cx="2566610" cy="3290334"/>
          </a:xfrm>
        </p:grpSpPr>
        <p:sp>
          <p:nvSpPr>
            <p:cNvPr id="60" name="Snip Single Corner Rectangle 59"/>
            <p:cNvSpPr/>
            <p:nvPr/>
          </p:nvSpPr>
          <p:spPr>
            <a:xfrm>
              <a:off x="3212279" y="2295113"/>
              <a:ext cx="2566610" cy="3178521"/>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r>
                <a:rPr lang="pt-BR" sz="1400" dirty="0">
                  <a:solidFill>
                    <a:srgbClr val="569CD6"/>
                  </a:solidFill>
                  <a:latin typeface="Consolas" panose="020B0609020204030204" pitchFamily="49" charset="0"/>
                </a:rPr>
                <a:t>version</a:t>
              </a:r>
              <a:r>
                <a:rPr lang="pt-BR" sz="1400" dirty="0">
                  <a:solidFill>
                    <a:srgbClr val="D4D4D4"/>
                  </a:solidFill>
                  <a:latin typeface="Consolas" panose="020B0609020204030204" pitchFamily="49" charset="0"/>
                </a:rPr>
                <a:t>:  </a:t>
              </a:r>
              <a:r>
                <a:rPr lang="pt-BR" sz="1400" dirty="0">
                  <a:solidFill>
                    <a:srgbClr val="CE9178"/>
                  </a:solidFill>
                  <a:latin typeface="Consolas" panose="020B0609020204030204" pitchFamily="49" charset="0"/>
                </a:rPr>
                <a:t>'2'</a:t>
              </a:r>
              <a:endParaRPr lang="pt-BR" sz="1400" dirty="0">
                <a:solidFill>
                  <a:srgbClr val="D4D4D4"/>
                </a:solidFill>
                <a:latin typeface="Consolas" panose="020B0609020204030204" pitchFamily="49" charset="0"/>
              </a:endParaRPr>
            </a:p>
            <a:p>
              <a:r>
                <a:rPr lang="pt-BR" sz="1400" dirty="0">
                  <a:solidFill>
                    <a:srgbClr val="D4D4D4"/>
                  </a:solidFill>
                  <a:latin typeface="Consolas" panose="020B0609020204030204" pitchFamily="49" charset="0"/>
                </a:rPr>
                <a:t/>
              </a:r>
              <a:br>
                <a:rPr lang="pt-BR" sz="1400" dirty="0">
                  <a:solidFill>
                    <a:srgbClr val="D4D4D4"/>
                  </a:solidFill>
                  <a:latin typeface="Consolas" panose="020B0609020204030204" pitchFamily="49" charset="0"/>
                </a:rPr>
              </a:br>
              <a:r>
                <a:rPr lang="pt-BR" sz="1400" b="1" dirty="0">
                  <a:solidFill>
                    <a:srgbClr val="569CD6"/>
                  </a:solidFill>
                  <a:latin typeface="Consolas" panose="020B0609020204030204" pitchFamily="49" charset="0"/>
                </a:rPr>
                <a:t>services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web</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environment</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ImageApiUri=http://imageapi/api/image</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"5000:80"</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depends_on</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imageapi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imageapi</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"8080:80"</a:t>
              </a:r>
              <a:endParaRPr lang="pt-BR" sz="1400" b="1" dirty="0">
                <a:solidFill>
                  <a:srgbClr val="D4D4D4"/>
                </a:solidFill>
                <a:latin typeface="Consolas" panose="020B0609020204030204" pitchFamily="49" charset="0"/>
              </a:endParaRPr>
            </a:p>
            <a:p>
              <a:pPr lvl="0" defTabSz="1243493">
                <a:defRPr/>
              </a:pPr>
              <a:endParaRPr kumimoji="0" lang="en-US" sz="1400" b="1" i="0" u="none" strike="noStrike" kern="0" cap="none" spc="0" normalizeH="0" baseline="0" noProof="0" dirty="0">
                <a:ln>
                  <a:noFill/>
                </a:ln>
                <a:solidFill>
                  <a:srgbClr val="0070C0"/>
                </a:solidFill>
                <a:effectLst/>
                <a:uLnTx/>
                <a:uFillTx/>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a:t>
              </a:r>
              <a:r>
                <a:rPr kumimoji="0" lang="en-US" sz="1496" b="1" i="0" u="none" strike="noStrike" kern="0" cap="none" spc="0" normalizeH="0" baseline="0" noProof="0" dirty="0" err="1">
                  <a:ln>
                    <a:noFill/>
                  </a:ln>
                  <a:solidFill>
                    <a:schemeClr val="bg1"/>
                  </a:solidFill>
                  <a:effectLst/>
                  <a:uLnTx/>
                  <a:uFillTx/>
                </a:rPr>
                <a:t>compose.yml</a:t>
              </a:r>
              <a:endParaRPr kumimoji="0" lang="en-US" sz="1496" b="1" i="0" u="none" strike="noStrike" kern="0" cap="none" spc="0" normalizeH="0" baseline="0" noProof="0" dirty="0">
                <a:ln>
                  <a:noFill/>
                </a:ln>
                <a:solidFill>
                  <a:schemeClr val="bg1"/>
                </a:solidFill>
                <a:effectLst/>
                <a:uLnTx/>
                <a:uFillTx/>
              </a:endParaRPr>
            </a:p>
          </p:txBody>
        </p:sp>
      </p:grpSp>
      <p:pic>
        <p:nvPicPr>
          <p:cNvPr id="1030"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9709"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4613"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endCxn id="21" idx="1"/>
          </p:cNvCxnSpPr>
          <p:nvPr/>
        </p:nvCxnSpPr>
        <p:spPr>
          <a:xfrm flipV="1">
            <a:off x="2445972" y="2572782"/>
            <a:ext cx="5824087" cy="3362880"/>
          </a:xfrm>
          <a:prstGeom prst="curvedConnector3">
            <a:avLst>
              <a:gd name="adj1" fmla="val 50000"/>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81"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8485"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6862"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9086944" y="3329980"/>
            <a:ext cx="1441" cy="404618"/>
          </a:xfrm>
          <a:prstGeom prst="bentConnector3">
            <a:avLst>
              <a:gd name="adj1" fmla="val -1138207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599677" y="309949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pic>
        <p:nvPicPr>
          <p:cNvPr id="116" name="Picture 2" descr="http://yaplex.com/Media/Default/logos/dotnet-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299" y="3143034"/>
            <a:ext cx="479254" cy="46836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8365842" y="3103418"/>
            <a:ext cx="735495" cy="453124"/>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frontend</a:t>
              </a:r>
            </a:p>
          </p:txBody>
        </p:sp>
      </p:grpSp>
      <p:grpSp>
        <p:nvGrpSpPr>
          <p:cNvPr id="132" name="Group 131"/>
          <p:cNvGrpSpPr/>
          <p:nvPr/>
        </p:nvGrpSpPr>
        <p:grpSpPr>
          <a:xfrm>
            <a:off x="8364401" y="3508035"/>
            <a:ext cx="735495" cy="453124"/>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rPr>
                <a:t>api</a:t>
              </a:r>
              <a:endParaRPr kumimoji="0" lang="en-US" sz="1400" b="0" i="0" u="none" strike="noStrike" kern="0" cap="none" spc="0" normalizeH="0" baseline="0" noProof="0" dirty="0">
                <a:ln>
                  <a:noFill/>
                </a:ln>
                <a:solidFill>
                  <a:sysClr val="windowText" lastClr="000000"/>
                </a:solidFill>
                <a:effectLst/>
                <a:uLnTx/>
                <a:uFillTx/>
              </a:endParaRPr>
            </a:p>
          </p:txBody>
        </p:sp>
      </p:grpSp>
      <p:grpSp>
        <p:nvGrpSpPr>
          <p:cNvPr id="152" name="Group 151"/>
          <p:cNvGrpSpPr/>
          <p:nvPr/>
        </p:nvGrpSpPr>
        <p:grpSpPr>
          <a:xfrm>
            <a:off x="10105302" y="3096386"/>
            <a:ext cx="568407" cy="568407"/>
            <a:chOff x="10283859" y="2133997"/>
            <a:chExt cx="568407" cy="568407"/>
          </a:xfrm>
        </p:grpSpPr>
        <p:sp>
          <p:nvSpPr>
            <p:cNvPr id="154" name="Rectangle 153"/>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5" name="Rectangle 154"/>
            <p:cNvSpPr/>
            <p:nvPr/>
          </p:nvSpPr>
          <p:spPr>
            <a:xfrm>
              <a:off x="10333363" y="2187367"/>
              <a:ext cx="452368"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web</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156" name="Group 155"/>
          <p:cNvGrpSpPr/>
          <p:nvPr/>
        </p:nvGrpSpPr>
        <p:grpSpPr>
          <a:xfrm>
            <a:off x="10110148" y="3748867"/>
            <a:ext cx="590706" cy="587326"/>
            <a:chOff x="10275344" y="2734260"/>
            <a:chExt cx="590706" cy="587326"/>
          </a:xfrm>
        </p:grpSpPr>
        <p:sp>
          <p:nvSpPr>
            <p:cNvPr id="157" name="Rectangle 156"/>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8" name="Rectangle 157"/>
            <p:cNvSpPr/>
            <p:nvPr/>
          </p:nvSpPr>
          <p:spPr>
            <a:xfrm>
              <a:off x="10282236" y="2734260"/>
              <a:ext cx="583814" cy="25391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smtClean="0">
                  <a:ln>
                    <a:noFill/>
                  </a:ln>
                  <a:solidFill>
                    <a:sysClr val="windowText" lastClr="000000"/>
                  </a:solidFill>
                  <a:effectLst/>
                  <a:uLnTx/>
                  <a:uFillTx/>
                </a:rPr>
                <a:t>webapi</a:t>
              </a:r>
              <a:endParaRPr kumimoji="0" lang="en-US"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458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par>
                                <p:cTn id="16" presetID="10" presetClass="entr" presetSubtype="0" fill="hold" nodeType="withEffect">
                                  <p:stCondLst>
                                    <p:cond delay="150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800"/>
                                        <p:tgtEl>
                                          <p:spTgt spid="132"/>
                                        </p:tgtEl>
                                      </p:cBhvr>
                                    </p:animEffect>
                                  </p:childTnLst>
                                </p:cTn>
                              </p:par>
                              <p:par>
                                <p:cTn id="19" presetID="10" presetClass="entr" presetSubtype="0" fill="hold" nodeType="withEffect">
                                  <p:stCondLst>
                                    <p:cond delay="150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par>
                                <p:cTn id="22" presetID="10" presetClass="entr" presetSubtype="0" fill="hold" nodeType="withEffect">
                                  <p:stCondLst>
                                    <p:cond delay="170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9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Rectangle 594"/>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7" name="TextBox 596"/>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grpSp>
        <p:nvGrpSpPr>
          <p:cNvPr id="598" name="Group 597"/>
          <p:cNvGrpSpPr/>
          <p:nvPr/>
        </p:nvGrpSpPr>
        <p:grpSpPr>
          <a:xfrm>
            <a:off x="6148556" y="3624354"/>
            <a:ext cx="2240346" cy="1375519"/>
            <a:chOff x="4520759" y="2665208"/>
            <a:chExt cx="1647463" cy="1011503"/>
          </a:xfrm>
        </p:grpSpPr>
        <p:sp>
          <p:nvSpPr>
            <p:cNvPr id="599" name="Rectangle 598"/>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0" name="Flowchart: Alternate Process 599"/>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01" name="Rectangle 600"/>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Rectangle 601"/>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7681908" y="4068843"/>
            <a:ext cx="561791" cy="561791"/>
            <a:chOff x="4609893" y="2672003"/>
            <a:chExt cx="472198" cy="472198"/>
          </a:xfrm>
        </p:grpSpPr>
        <p:sp>
          <p:nvSpPr>
            <p:cNvPr id="604" name="Rectangle 603"/>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5" name="Picture 6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06" name="Group 605"/>
          <p:cNvGrpSpPr/>
          <p:nvPr/>
        </p:nvGrpSpPr>
        <p:grpSpPr>
          <a:xfrm>
            <a:off x="6803813" y="1113358"/>
            <a:ext cx="2313218" cy="1283173"/>
            <a:chOff x="304800" y="329375"/>
            <a:chExt cx="1701050" cy="943595"/>
          </a:xfrm>
        </p:grpSpPr>
        <p:sp>
          <p:nvSpPr>
            <p:cNvPr id="607" name="Rectangle 606"/>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Flowchart: Alternate Process 607"/>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609"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10" name="Group 609"/>
          <p:cNvGrpSpPr/>
          <p:nvPr/>
        </p:nvGrpSpPr>
        <p:grpSpPr>
          <a:xfrm>
            <a:off x="10024157" y="4253165"/>
            <a:ext cx="2240346" cy="2041916"/>
            <a:chOff x="4156030" y="3457323"/>
            <a:chExt cx="1446249" cy="1096344"/>
          </a:xfrm>
        </p:grpSpPr>
        <p:sp>
          <p:nvSpPr>
            <p:cNvPr id="611" name="Rectangle 610"/>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2" name="Flowchart: Alternate Process 611"/>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13" name="Rectangle 612"/>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Rectangle 613"/>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15" name="Group 614"/>
          <p:cNvGrpSpPr/>
          <p:nvPr/>
        </p:nvGrpSpPr>
        <p:grpSpPr>
          <a:xfrm>
            <a:off x="10025855" y="2582727"/>
            <a:ext cx="2238648" cy="1618238"/>
            <a:chOff x="4156030" y="3507406"/>
            <a:chExt cx="1446249" cy="892047"/>
          </a:xfrm>
        </p:grpSpPr>
        <p:sp>
          <p:nvSpPr>
            <p:cNvPr id="616" name="Rectangle 615"/>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7" name="Flowchart: Alternate Process 616"/>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18" name="Rectangle 617"/>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9" name="Rectangle 618"/>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0" name="Group 619"/>
          <p:cNvGrpSpPr/>
          <p:nvPr/>
        </p:nvGrpSpPr>
        <p:grpSpPr>
          <a:xfrm>
            <a:off x="10020697" y="906697"/>
            <a:ext cx="2243809" cy="1542036"/>
            <a:chOff x="4156030" y="3457580"/>
            <a:chExt cx="1446249" cy="850991"/>
          </a:xfrm>
        </p:grpSpPr>
        <p:sp>
          <p:nvSpPr>
            <p:cNvPr id="621" name="Rectangle 620"/>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2" name="Flowchart: Alternate Process 621"/>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23" name="Rectangle 622"/>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Rectangle 623"/>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5" name="Group 624"/>
          <p:cNvGrpSpPr/>
          <p:nvPr/>
        </p:nvGrpSpPr>
        <p:grpSpPr>
          <a:xfrm>
            <a:off x="7681949" y="4068242"/>
            <a:ext cx="561791" cy="561791"/>
            <a:chOff x="4609893" y="2672003"/>
            <a:chExt cx="472198" cy="472198"/>
          </a:xfrm>
        </p:grpSpPr>
        <p:sp>
          <p:nvSpPr>
            <p:cNvPr id="626" name="Rectangle 6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27" name="Picture 6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28" name="Group 627"/>
          <p:cNvGrpSpPr/>
          <p:nvPr/>
        </p:nvGrpSpPr>
        <p:grpSpPr>
          <a:xfrm>
            <a:off x="3213183" y="3816617"/>
            <a:ext cx="2502968" cy="1852326"/>
            <a:chOff x="4156031" y="3448050"/>
            <a:chExt cx="1711369" cy="1141340"/>
          </a:xfrm>
        </p:grpSpPr>
        <p:sp>
          <p:nvSpPr>
            <p:cNvPr id="629" name="Rectangle 628"/>
            <p:cNvSpPr/>
            <p:nvPr/>
          </p:nvSpPr>
          <p:spPr>
            <a:xfrm>
              <a:off x="4156031" y="3562350"/>
              <a:ext cx="1711369" cy="102704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0" name="Flowchart: Alternate Process 629"/>
            <p:cNvSpPr/>
            <p:nvPr/>
          </p:nvSpPr>
          <p:spPr>
            <a:xfrm>
              <a:off x="4156032" y="3448050"/>
              <a:ext cx="527639" cy="17491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632" name="Cloud Callout 9"/>
          <p:cNvSpPr/>
          <p:nvPr/>
        </p:nvSpPr>
        <p:spPr bwMode="auto">
          <a:xfrm>
            <a:off x="1351489" y="1271927"/>
            <a:ext cx="2651355" cy="1645668"/>
          </a:xfrm>
          <a:prstGeom prst="cloudCallout">
            <a:avLst>
              <a:gd name="adj1" fmla="val -17341"/>
              <a:gd name="adj2" fmla="val 14680"/>
            </a:avLst>
          </a:prstGeom>
          <a:solidFill>
            <a:srgbClr val="F79646"/>
          </a:solidFill>
          <a:ln w="25400" cap="flat" cmpd="sng" algn="ctr">
            <a:solidFill>
              <a:srgbClr val="F79646">
                <a:shade val="50000"/>
              </a:srgbClr>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SCC</a:t>
            </a:r>
          </a:p>
        </p:txBody>
      </p:sp>
      <p:sp>
        <p:nvSpPr>
          <p:cNvPr id="633" name="Flowchart: Predefined Process 632"/>
          <p:cNvSpPr/>
          <p:nvPr/>
        </p:nvSpPr>
        <p:spPr bwMode="auto">
          <a:xfrm>
            <a:off x="2834055" y="2308875"/>
            <a:ext cx="1554244" cy="672700"/>
          </a:xfrm>
          <a:prstGeom prst="flowChartPredefinedProcess">
            <a:avLst/>
          </a:prstGeom>
          <a:solidFill>
            <a:srgbClr val="00B050"/>
          </a:solidFill>
          <a:ln w="3175" cap="flat" cmpd="sng" algn="ctr">
            <a:solidFill>
              <a:srgbClr val="92D05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CI</a:t>
            </a:r>
          </a:p>
        </p:txBody>
      </p:sp>
      <p:sp>
        <p:nvSpPr>
          <p:cNvPr id="634" name="Rectangle 633"/>
          <p:cNvSpPr/>
          <p:nvPr/>
        </p:nvSpPr>
        <p:spPr bwMode="auto">
          <a:xfrm>
            <a:off x="3385824" y="2883856"/>
            <a:ext cx="1371391" cy="733451"/>
          </a:xfrm>
          <a:prstGeom prst="rect">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Build</a:t>
            </a:r>
          </a:p>
        </p:txBody>
      </p:sp>
      <p:sp>
        <p:nvSpPr>
          <p:cNvPr id="635" name="Flowchart: Internal Storage 634"/>
          <p:cNvSpPr/>
          <p:nvPr/>
        </p:nvSpPr>
        <p:spPr bwMode="auto">
          <a:xfrm>
            <a:off x="6219113" y="5285459"/>
            <a:ext cx="1097113" cy="637940"/>
          </a:xfrm>
          <a:prstGeom prst="flowChartInternalStorage">
            <a:avLst/>
          </a:prstGeom>
          <a:solidFill>
            <a:srgbClr val="00B05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sp>
        <p:nvSpPr>
          <p:cNvPr id="636" name="Notched Right Arrow 14"/>
          <p:cNvSpPr/>
          <p:nvPr/>
        </p:nvSpPr>
        <p:spPr bwMode="auto">
          <a:xfrm>
            <a:off x="4417289" y="3497500"/>
            <a:ext cx="1711934"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Compiled Code</a:t>
            </a:r>
          </a:p>
        </p:txBody>
      </p:sp>
      <p:sp>
        <p:nvSpPr>
          <p:cNvPr id="637" name="Notched Right Arrow 15"/>
          <p:cNvSpPr/>
          <p:nvPr/>
        </p:nvSpPr>
        <p:spPr bwMode="auto">
          <a:xfrm rot="2696506">
            <a:off x="5162686" y="2411421"/>
            <a:ext cx="2238253"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a:t>
            </a: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compose.yml</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38" name="Notched Right Arrow 16"/>
          <p:cNvSpPr/>
          <p:nvPr/>
        </p:nvSpPr>
        <p:spPr bwMode="auto">
          <a:xfrm rot="2700000">
            <a:off x="4779360" y="2496651"/>
            <a:ext cx="2021380"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Base Image</a:t>
            </a:r>
          </a:p>
        </p:txBody>
      </p:sp>
      <p:grpSp>
        <p:nvGrpSpPr>
          <p:cNvPr id="639" name="Group 638"/>
          <p:cNvGrpSpPr/>
          <p:nvPr/>
        </p:nvGrpSpPr>
        <p:grpSpPr>
          <a:xfrm>
            <a:off x="6255702" y="4364036"/>
            <a:ext cx="613217" cy="343759"/>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6255020" y="4044106"/>
            <a:ext cx="613217" cy="343759"/>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6866300" y="4043505"/>
            <a:ext cx="613217" cy="343759"/>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1" name="TextBox 650"/>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pic>
        <p:nvPicPr>
          <p:cNvPr id="652"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446" y="5191630"/>
            <a:ext cx="915137" cy="792574"/>
          </a:xfrm>
          <a:prstGeom prst="rect">
            <a:avLst/>
          </a:prstGeom>
          <a:noFill/>
          <a:extLst>
            <a:ext uri="{909E8E84-426E-40DD-AFC4-6F175D3DCCD1}">
              <a14:hiddenFill xmlns:a14="http://schemas.microsoft.com/office/drawing/2010/main">
                <a:solidFill>
                  <a:srgbClr val="FFFFFF"/>
                </a:solidFill>
              </a14:hiddenFill>
            </a:ext>
          </a:extLst>
        </p:spPr>
      </p:pic>
      <p:sp>
        <p:nvSpPr>
          <p:cNvPr id="653" name="TextBox 652"/>
          <p:cNvSpPr txBox="1"/>
          <p:nvPr/>
        </p:nvSpPr>
        <p:spPr>
          <a:xfrm>
            <a:off x="3330814" y="480517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Docker-compose up</a:t>
            </a:r>
          </a:p>
        </p:txBody>
      </p:sp>
      <p:sp>
        <p:nvSpPr>
          <p:cNvPr id="654" name="Notched Right Arrow 33"/>
          <p:cNvSpPr/>
          <p:nvPr/>
        </p:nvSpPr>
        <p:spPr bwMode="auto">
          <a:xfrm rot="2722602">
            <a:off x="4851762" y="2732684"/>
            <a:ext cx="134875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Dockerfile</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55" name="TextBox 654"/>
          <p:cNvSpPr txBox="1"/>
          <p:nvPr/>
        </p:nvSpPr>
        <p:spPr>
          <a:xfrm>
            <a:off x="3330814" y="4302024"/>
            <a:ext cx="1832680" cy="334588"/>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build</a:t>
            </a:r>
          </a:p>
        </p:txBody>
      </p:sp>
      <p:grpSp>
        <p:nvGrpSpPr>
          <p:cNvPr id="656" name="Group 655"/>
          <p:cNvGrpSpPr/>
          <p:nvPr/>
        </p:nvGrpSpPr>
        <p:grpSpPr>
          <a:xfrm>
            <a:off x="6866300" y="4361183"/>
            <a:ext cx="613217" cy="343759"/>
            <a:chOff x="3523102" y="1791568"/>
            <a:chExt cx="6746733" cy="3782104"/>
          </a:xfrm>
          <a:solidFill>
            <a:srgbClr val="FFC000"/>
          </a:solidFill>
        </p:grpSpPr>
        <p:sp>
          <p:nvSpPr>
            <p:cNvPr id="657" name="Rectangle 65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0" name="Flowchart: Card 659"/>
          <p:cNvSpPr/>
          <p:nvPr/>
        </p:nvSpPr>
        <p:spPr bwMode="auto">
          <a:xfrm>
            <a:off x="9193695" y="1528434"/>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1" name="Flowchart: Card 660"/>
          <p:cNvSpPr/>
          <p:nvPr/>
        </p:nvSpPr>
        <p:spPr bwMode="auto">
          <a:xfrm>
            <a:off x="9198232" y="3186395"/>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2" name="Flowchart: Card 661"/>
          <p:cNvSpPr/>
          <p:nvPr/>
        </p:nvSpPr>
        <p:spPr bwMode="auto">
          <a:xfrm>
            <a:off x="9173568" y="4947979"/>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3" name="Notched Right Arrow 46"/>
          <p:cNvSpPr/>
          <p:nvPr/>
        </p:nvSpPr>
        <p:spPr bwMode="auto">
          <a:xfrm rot="17592330">
            <a:off x="-117606" y="3493049"/>
            <a:ext cx="250879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Push</a:t>
            </a:r>
          </a:p>
        </p:txBody>
      </p:sp>
      <p:sp>
        <p:nvSpPr>
          <p:cNvPr id="664" name="Flowchart: Card 663"/>
          <p:cNvSpPr/>
          <p:nvPr/>
        </p:nvSpPr>
        <p:spPr bwMode="auto">
          <a:xfrm>
            <a:off x="9203099" y="2034706"/>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Test.env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5" name="Flowchart: Card 664"/>
          <p:cNvSpPr/>
          <p:nvPr/>
        </p:nvSpPr>
        <p:spPr bwMode="auto">
          <a:xfrm>
            <a:off x="9211289" y="3697927"/>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Stag.env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6" name="Flowchart: Card 665"/>
          <p:cNvSpPr/>
          <p:nvPr/>
        </p:nvSpPr>
        <p:spPr bwMode="auto">
          <a:xfrm>
            <a:off x="9172392" y="5451610"/>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Prod.env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7" name="Flowchart: Card 666"/>
          <p:cNvSpPr/>
          <p:nvPr/>
        </p:nvSpPr>
        <p:spPr bwMode="auto">
          <a:xfrm>
            <a:off x="5168795" y="4096163"/>
            <a:ext cx="973561" cy="243599"/>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Int.env</a:t>
            </a: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grpSp>
        <p:nvGrpSpPr>
          <p:cNvPr id="668" name="Group 667"/>
          <p:cNvGrpSpPr/>
          <p:nvPr/>
        </p:nvGrpSpPr>
        <p:grpSpPr>
          <a:xfrm>
            <a:off x="1037108" y="3885257"/>
            <a:ext cx="2156747" cy="1995325"/>
            <a:chOff x="936574" y="2585780"/>
            <a:chExt cx="1585987" cy="1467284"/>
          </a:xfrm>
        </p:grpSpPr>
        <p:sp>
          <p:nvSpPr>
            <p:cNvPr id="669"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70"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1"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72"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3"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74"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75" name="Group 674"/>
          <p:cNvGrpSpPr/>
          <p:nvPr/>
        </p:nvGrpSpPr>
        <p:grpSpPr>
          <a:xfrm>
            <a:off x="1394366" y="4778149"/>
            <a:ext cx="735495" cy="453124"/>
            <a:chOff x="1926169" y="1632181"/>
            <a:chExt cx="540854" cy="333210"/>
          </a:xfrm>
        </p:grpSpPr>
        <p:sp>
          <p:nvSpPr>
            <p:cNvPr id="676" name="Rectangle 67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Rectangle 67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8" name="Group 677"/>
            <p:cNvGrpSpPr/>
            <p:nvPr/>
          </p:nvGrpSpPr>
          <p:grpSpPr>
            <a:xfrm>
              <a:off x="1989961" y="1665409"/>
              <a:ext cx="413499" cy="266755"/>
              <a:chOff x="1371600" y="2038342"/>
              <a:chExt cx="609600" cy="393263"/>
            </a:xfrm>
          </p:grpSpPr>
          <p:cxnSp>
            <p:nvCxnSpPr>
              <p:cNvPr id="682" name="Straight Connector 68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3" name="Straight Connector 68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4" name="Straight Connector 68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5" name="Straight Connector 68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6" name="Straight Connector 68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7" name="Straight Connector 68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8" name="Straight Connector 68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9" name="Straight Connector 68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0" name="Straight Connector 68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9" name="Rectangle 67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Rectangle 67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Rectangle 68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145887" y="1318003"/>
            <a:ext cx="598807" cy="335680"/>
            <a:chOff x="3523102" y="1791568"/>
            <a:chExt cx="6746733" cy="3782104"/>
          </a:xfrm>
          <a:solidFill>
            <a:srgbClr val="00B05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756778" y="1655203"/>
            <a:ext cx="598807" cy="335680"/>
            <a:chOff x="3523102" y="1791568"/>
            <a:chExt cx="6746733" cy="3782104"/>
          </a:xfrm>
          <a:solidFill>
            <a:srgbClr val="00206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145887" y="1987894"/>
            <a:ext cx="598807" cy="335680"/>
            <a:chOff x="3523102" y="1791568"/>
            <a:chExt cx="6746733" cy="3782104"/>
          </a:xfrm>
          <a:solidFill>
            <a:srgbClr val="C00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57032" y="1990883"/>
            <a:ext cx="598807" cy="335680"/>
            <a:chOff x="3523102" y="1791568"/>
            <a:chExt cx="6746733" cy="3782104"/>
          </a:xfrm>
          <a:solidFill>
            <a:srgbClr val="FFC00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754818" y="1314776"/>
            <a:ext cx="598807" cy="335680"/>
            <a:chOff x="3523102" y="1791568"/>
            <a:chExt cx="6746733" cy="3782104"/>
          </a:xfrm>
          <a:solidFill>
            <a:srgbClr val="00B05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145887" y="1655203"/>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32129" y="2993137"/>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10743020" y="3330337"/>
            <a:ext cx="598807" cy="335680"/>
            <a:chOff x="3523102" y="1791568"/>
            <a:chExt cx="6746733" cy="3782104"/>
          </a:xfrm>
          <a:solidFill>
            <a:srgbClr val="002060"/>
          </a:solidFill>
        </p:grpSpPr>
        <p:sp>
          <p:nvSpPr>
            <p:cNvPr id="720" name="Rectangle 71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2"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3" name="Group 722"/>
          <p:cNvGrpSpPr/>
          <p:nvPr/>
        </p:nvGrpSpPr>
        <p:grpSpPr>
          <a:xfrm>
            <a:off x="10132129" y="3663028"/>
            <a:ext cx="598807" cy="335680"/>
            <a:chOff x="3523102" y="1791568"/>
            <a:chExt cx="6746733" cy="3782104"/>
          </a:xfrm>
          <a:solidFill>
            <a:srgbClr val="C00000"/>
          </a:solidFill>
        </p:grpSpPr>
        <p:sp>
          <p:nvSpPr>
            <p:cNvPr id="724" name="Rectangle 72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6"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7" name="Group 726"/>
          <p:cNvGrpSpPr/>
          <p:nvPr/>
        </p:nvGrpSpPr>
        <p:grpSpPr>
          <a:xfrm>
            <a:off x="10743273" y="3666017"/>
            <a:ext cx="598807" cy="335680"/>
            <a:chOff x="3523102" y="1791568"/>
            <a:chExt cx="6746733" cy="3782104"/>
          </a:xfrm>
          <a:solidFill>
            <a:srgbClr val="FFC000"/>
          </a:solidFill>
        </p:grpSpPr>
        <p:sp>
          <p:nvSpPr>
            <p:cNvPr id="728" name="Rectangle 72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0"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1" name="Group 730"/>
          <p:cNvGrpSpPr/>
          <p:nvPr/>
        </p:nvGrpSpPr>
        <p:grpSpPr>
          <a:xfrm>
            <a:off x="10741060" y="2989910"/>
            <a:ext cx="598807" cy="335680"/>
            <a:chOff x="3523102" y="1791568"/>
            <a:chExt cx="6746733" cy="3782104"/>
          </a:xfrm>
          <a:solidFill>
            <a:srgbClr val="00B050"/>
          </a:solidFill>
        </p:grpSpPr>
        <p:sp>
          <p:nvSpPr>
            <p:cNvPr id="732" name="Rectangle 73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4"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5" name="Group 734"/>
          <p:cNvGrpSpPr/>
          <p:nvPr/>
        </p:nvGrpSpPr>
        <p:grpSpPr>
          <a:xfrm>
            <a:off x="10132129" y="3330337"/>
            <a:ext cx="598807" cy="335680"/>
            <a:chOff x="3523102" y="1791568"/>
            <a:chExt cx="6746733" cy="3782104"/>
          </a:xfrm>
          <a:solidFill>
            <a:srgbClr val="002060"/>
          </a:solidFill>
        </p:grpSpPr>
        <p:sp>
          <p:nvSpPr>
            <p:cNvPr id="736" name="Rectangle 73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8"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9" name="Group 738"/>
          <p:cNvGrpSpPr/>
          <p:nvPr/>
        </p:nvGrpSpPr>
        <p:grpSpPr>
          <a:xfrm>
            <a:off x="10166661" y="4748828"/>
            <a:ext cx="598807" cy="335680"/>
            <a:chOff x="3523102" y="1791568"/>
            <a:chExt cx="6746733" cy="3782104"/>
          </a:xfrm>
          <a:solidFill>
            <a:srgbClr val="00B050"/>
          </a:solidFill>
        </p:grpSpPr>
        <p:sp>
          <p:nvSpPr>
            <p:cNvPr id="740" name="Rectangle 7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2"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3" name="Group 742"/>
          <p:cNvGrpSpPr/>
          <p:nvPr/>
        </p:nvGrpSpPr>
        <p:grpSpPr>
          <a:xfrm>
            <a:off x="10779707" y="5422214"/>
            <a:ext cx="598807" cy="335680"/>
            <a:chOff x="3523102" y="1791568"/>
            <a:chExt cx="6746733" cy="3782104"/>
          </a:xfrm>
          <a:solidFill>
            <a:srgbClr val="002060"/>
          </a:solidFill>
        </p:grpSpPr>
        <p:sp>
          <p:nvSpPr>
            <p:cNvPr id="744" name="Rectangle 7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5"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6"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7" name="Group 746"/>
          <p:cNvGrpSpPr/>
          <p:nvPr/>
        </p:nvGrpSpPr>
        <p:grpSpPr>
          <a:xfrm>
            <a:off x="10166661" y="5759918"/>
            <a:ext cx="598807" cy="335680"/>
            <a:chOff x="3523102" y="1791568"/>
            <a:chExt cx="6746733" cy="3782104"/>
          </a:xfrm>
          <a:solidFill>
            <a:srgbClr val="C00000"/>
          </a:solidFill>
        </p:grpSpPr>
        <p:sp>
          <p:nvSpPr>
            <p:cNvPr id="748" name="Rectangle 7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9"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0"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1" name="Group 750"/>
          <p:cNvGrpSpPr/>
          <p:nvPr/>
        </p:nvGrpSpPr>
        <p:grpSpPr>
          <a:xfrm>
            <a:off x="10777803" y="5762907"/>
            <a:ext cx="598807" cy="335680"/>
            <a:chOff x="3523102" y="1791568"/>
            <a:chExt cx="6746733" cy="3782104"/>
          </a:xfrm>
          <a:solidFill>
            <a:srgbClr val="FFC000"/>
          </a:solidFill>
        </p:grpSpPr>
        <p:sp>
          <p:nvSpPr>
            <p:cNvPr id="752" name="Rectangle 7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3"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4"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5" name="Group 754"/>
          <p:cNvGrpSpPr/>
          <p:nvPr/>
        </p:nvGrpSpPr>
        <p:grpSpPr>
          <a:xfrm>
            <a:off x="10775590" y="4745603"/>
            <a:ext cx="598807" cy="335680"/>
            <a:chOff x="3523102" y="1791568"/>
            <a:chExt cx="6746733" cy="3782104"/>
          </a:xfrm>
          <a:solidFill>
            <a:srgbClr val="00B050"/>
          </a:solidFill>
        </p:grpSpPr>
        <p:sp>
          <p:nvSpPr>
            <p:cNvPr id="756" name="Rectangle 7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7"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8"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9" name="Group 758"/>
          <p:cNvGrpSpPr/>
          <p:nvPr/>
        </p:nvGrpSpPr>
        <p:grpSpPr>
          <a:xfrm>
            <a:off x="10168816" y="5422214"/>
            <a:ext cx="598807" cy="335680"/>
            <a:chOff x="3523102" y="1791568"/>
            <a:chExt cx="6746733" cy="3782104"/>
          </a:xfrm>
          <a:solidFill>
            <a:srgbClr val="002060"/>
          </a:solidFill>
        </p:grpSpPr>
        <p:sp>
          <p:nvSpPr>
            <p:cNvPr id="760" name="Rectangle 7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1"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3" name="Group 762"/>
          <p:cNvGrpSpPr/>
          <p:nvPr/>
        </p:nvGrpSpPr>
        <p:grpSpPr>
          <a:xfrm>
            <a:off x="10779707" y="5084510"/>
            <a:ext cx="598807" cy="335680"/>
            <a:chOff x="3523102" y="1791568"/>
            <a:chExt cx="6746733" cy="3782104"/>
          </a:xfrm>
          <a:solidFill>
            <a:srgbClr val="002060"/>
          </a:solidFill>
        </p:grpSpPr>
        <p:sp>
          <p:nvSpPr>
            <p:cNvPr id="764" name="Rectangle 7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5"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6"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7" name="Group 766"/>
          <p:cNvGrpSpPr/>
          <p:nvPr/>
        </p:nvGrpSpPr>
        <p:grpSpPr>
          <a:xfrm>
            <a:off x="10166208" y="5086033"/>
            <a:ext cx="598807" cy="335680"/>
            <a:chOff x="3523102" y="1791568"/>
            <a:chExt cx="6746733" cy="3782104"/>
          </a:xfrm>
          <a:solidFill>
            <a:srgbClr val="00B050"/>
          </a:solidFill>
        </p:grpSpPr>
        <p:sp>
          <p:nvSpPr>
            <p:cNvPr id="768" name="Rectangle 7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9"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71" name="Group 770"/>
          <p:cNvGrpSpPr/>
          <p:nvPr/>
        </p:nvGrpSpPr>
        <p:grpSpPr>
          <a:xfrm>
            <a:off x="7568511" y="1740548"/>
            <a:ext cx="555340" cy="555340"/>
            <a:chOff x="4609893" y="2672003"/>
            <a:chExt cx="472198" cy="472198"/>
          </a:xfrm>
        </p:grpSpPr>
        <p:sp>
          <p:nvSpPr>
            <p:cNvPr id="772" name="Rectangle 77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3" name="Picture 7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4" name="Group 773"/>
          <p:cNvGrpSpPr/>
          <p:nvPr/>
        </p:nvGrpSpPr>
        <p:grpSpPr>
          <a:xfrm>
            <a:off x="7568511" y="1740548"/>
            <a:ext cx="555340" cy="555340"/>
            <a:chOff x="4609893" y="2672003"/>
            <a:chExt cx="472198" cy="472198"/>
          </a:xfrm>
        </p:grpSpPr>
        <p:sp>
          <p:nvSpPr>
            <p:cNvPr id="775" name="Rectangle 77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6" name="Picture 7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7" name="Group 776"/>
          <p:cNvGrpSpPr/>
          <p:nvPr/>
        </p:nvGrpSpPr>
        <p:grpSpPr>
          <a:xfrm>
            <a:off x="7568511" y="1740548"/>
            <a:ext cx="555340" cy="555340"/>
            <a:chOff x="4609893" y="2672003"/>
            <a:chExt cx="472198" cy="472198"/>
          </a:xfrm>
        </p:grpSpPr>
        <p:sp>
          <p:nvSpPr>
            <p:cNvPr id="778" name="Rectangle 777"/>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9" name="Picture 7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80" name="TextBox 779"/>
          <p:cNvSpPr txBox="1"/>
          <p:nvPr/>
        </p:nvSpPr>
        <p:spPr>
          <a:xfrm>
            <a:off x="3342159" y="518674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push</a:t>
            </a:r>
          </a:p>
        </p:txBody>
      </p:sp>
      <p:sp>
        <p:nvSpPr>
          <p:cNvPr id="5" name="Title 4"/>
          <p:cNvSpPr>
            <a:spLocks noGrp="1"/>
          </p:cNvSpPr>
          <p:nvPr>
            <p:ph type="title"/>
          </p:nvPr>
        </p:nvSpPr>
        <p:spPr/>
        <p:txBody>
          <a:bodyPr/>
          <a:lstStyle/>
          <a:p>
            <a:r>
              <a:rPr lang="en-US" dirty="0"/>
              <a:t>Container Workflow</a:t>
            </a:r>
            <a:br>
              <a:rPr lang="en-US" dirty="0"/>
            </a:br>
            <a:endParaRPr lang="en-US" dirty="0"/>
          </a:p>
        </p:txBody>
      </p:sp>
    </p:spTree>
    <p:extLst>
      <p:ext uri="{BB962C8B-B14F-4D97-AF65-F5344CB8AC3E}">
        <p14:creationId xmlns:p14="http://schemas.microsoft.com/office/powerpoint/2010/main" val="24318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animEffect transition="in" filter="wheel(1)">
                                      <p:cBhvr>
                                        <p:cTn id="7" dur="2000"/>
                                        <p:tgtEl>
                                          <p:spTgt spid="6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500"/>
                                        <p:tgtEl>
                                          <p:spTgt spid="6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3"/>
                                        </p:tgtEl>
                                        <p:attrNameLst>
                                          <p:attrName>style.visibility</p:attrName>
                                        </p:attrNameLst>
                                      </p:cBhvr>
                                      <p:to>
                                        <p:strVal val="visible"/>
                                      </p:to>
                                    </p:set>
                                    <p:animEffect transition="in" filter="wipe(down)">
                                      <p:cBhvr>
                                        <p:cTn id="17" dur="500"/>
                                        <p:tgtEl>
                                          <p:spTgt spid="6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3"/>
                                        </p:tgtEl>
                                        <p:attrNameLst>
                                          <p:attrName>style.visibility</p:attrName>
                                        </p:attrNameLst>
                                      </p:cBhvr>
                                      <p:to>
                                        <p:strVal val="visible"/>
                                      </p:to>
                                    </p:set>
                                    <p:animEffect transition="in" filter="fade">
                                      <p:cBhvr>
                                        <p:cTn id="22" dur="500"/>
                                        <p:tgtEl>
                                          <p:spTgt spid="63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4"/>
                                        </p:tgtEl>
                                        <p:attrNameLst>
                                          <p:attrName>style.visibility</p:attrName>
                                        </p:attrNameLst>
                                      </p:cBhvr>
                                      <p:to>
                                        <p:strVal val="visible"/>
                                      </p:to>
                                    </p:set>
                                    <p:animEffect transition="in" filter="fade">
                                      <p:cBhvr>
                                        <p:cTn id="26" dur="500"/>
                                        <p:tgtEl>
                                          <p:spTgt spid="6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8"/>
                                        </p:tgtEl>
                                        <p:attrNameLst>
                                          <p:attrName>style.visibility</p:attrName>
                                        </p:attrNameLst>
                                      </p:cBhvr>
                                      <p:to>
                                        <p:strVal val="visible"/>
                                      </p:to>
                                    </p:set>
                                    <p:animEffect transition="in" filter="fade">
                                      <p:cBhvr>
                                        <p:cTn id="31" dur="500"/>
                                        <p:tgtEl>
                                          <p:spTgt spid="62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98"/>
                                        </p:tgtEl>
                                        <p:attrNameLst>
                                          <p:attrName>style.visibility</p:attrName>
                                        </p:attrNameLst>
                                      </p:cBhvr>
                                      <p:to>
                                        <p:strVal val="visible"/>
                                      </p:to>
                                    </p:set>
                                    <p:animEffect transition="in" filter="fade">
                                      <p:cBhvr>
                                        <p:cTn id="35" dur="500"/>
                                        <p:tgtEl>
                                          <p:spTgt spid="59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fade">
                                      <p:cBhvr>
                                        <p:cTn id="39" dur="500"/>
                                        <p:tgtEl>
                                          <p:spTgt spid="65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6"/>
                                        </p:tgtEl>
                                        <p:attrNameLst>
                                          <p:attrName>style.visibility</p:attrName>
                                        </p:attrNameLst>
                                      </p:cBhvr>
                                      <p:to>
                                        <p:strVal val="visible"/>
                                      </p:to>
                                    </p:set>
                                    <p:animEffect transition="in" filter="wipe(left)">
                                      <p:cBhvr>
                                        <p:cTn id="43" dur="500"/>
                                        <p:tgtEl>
                                          <p:spTgt spid="63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54"/>
                                        </p:tgtEl>
                                        <p:attrNameLst>
                                          <p:attrName>style.visibility</p:attrName>
                                        </p:attrNameLst>
                                      </p:cBhvr>
                                      <p:to>
                                        <p:strVal val="visible"/>
                                      </p:to>
                                    </p:set>
                                    <p:animEffect transition="in" filter="wipe(left)">
                                      <p:cBhvr>
                                        <p:cTn id="46" dur="500"/>
                                        <p:tgtEl>
                                          <p:spTgt spid="65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38"/>
                                        </p:tgtEl>
                                        <p:attrNameLst>
                                          <p:attrName>style.visibility</p:attrName>
                                        </p:attrNameLst>
                                      </p:cBhvr>
                                      <p:to>
                                        <p:strVal val="visible"/>
                                      </p:to>
                                    </p:set>
                                    <p:animEffect transition="in" filter="wipe(left)">
                                      <p:cBhvr>
                                        <p:cTn id="49" dur="500"/>
                                        <p:tgtEl>
                                          <p:spTgt spid="638"/>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625"/>
                                        </p:tgtEl>
                                        <p:attrNameLst>
                                          <p:attrName>style.visibility</p:attrName>
                                        </p:attrNameLst>
                                      </p:cBhvr>
                                      <p:to>
                                        <p:strVal val="visible"/>
                                      </p:to>
                                    </p:set>
                                    <p:animEffect transition="in" filter="fade">
                                      <p:cBhvr>
                                        <p:cTn id="53" dur="500"/>
                                        <p:tgtEl>
                                          <p:spTgt spid="6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3"/>
                                        </p:tgtEl>
                                        <p:attrNameLst>
                                          <p:attrName>style.visibility</p:attrName>
                                        </p:attrNameLst>
                                      </p:cBhvr>
                                      <p:to>
                                        <p:strVal val="visible"/>
                                      </p:to>
                                    </p:set>
                                    <p:animEffect transition="in" filter="fade">
                                      <p:cBhvr>
                                        <p:cTn id="58" dur="500"/>
                                        <p:tgtEl>
                                          <p:spTgt spid="65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37"/>
                                        </p:tgtEl>
                                        <p:attrNameLst>
                                          <p:attrName>style.visibility</p:attrName>
                                        </p:attrNameLst>
                                      </p:cBhvr>
                                      <p:to>
                                        <p:strVal val="visible"/>
                                      </p:to>
                                    </p:set>
                                    <p:animEffect transition="in" filter="wipe(left)">
                                      <p:cBhvr>
                                        <p:cTn id="61" dur="500"/>
                                        <p:tgtEl>
                                          <p:spTgt spid="637"/>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667"/>
                                        </p:tgtEl>
                                        <p:attrNameLst>
                                          <p:attrName>style.visibility</p:attrName>
                                        </p:attrNameLst>
                                      </p:cBhvr>
                                      <p:to>
                                        <p:strVal val="visible"/>
                                      </p:to>
                                    </p:set>
                                    <p:animEffect transition="in" filter="wipe(left)">
                                      <p:cBhvr>
                                        <p:cTn id="65" dur="500"/>
                                        <p:tgtEl>
                                          <p:spTgt spid="667"/>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639"/>
                                        </p:tgtEl>
                                        <p:attrNameLst>
                                          <p:attrName>style.visibility</p:attrName>
                                        </p:attrNameLst>
                                      </p:cBhvr>
                                      <p:to>
                                        <p:strVal val="visible"/>
                                      </p:to>
                                    </p:set>
                                    <p:animEffect transition="in" filter="randombar(horizontal)">
                                      <p:cBhvr>
                                        <p:cTn id="69" dur="500"/>
                                        <p:tgtEl>
                                          <p:spTgt spid="63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643"/>
                                        </p:tgtEl>
                                        <p:attrNameLst>
                                          <p:attrName>style.visibility</p:attrName>
                                        </p:attrNameLst>
                                      </p:cBhvr>
                                      <p:to>
                                        <p:strVal val="visible"/>
                                      </p:to>
                                    </p:set>
                                    <p:animEffect transition="in" filter="randombar(horizontal)">
                                      <p:cBhvr>
                                        <p:cTn id="73" dur="500"/>
                                        <p:tgtEl>
                                          <p:spTgt spid="64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647"/>
                                        </p:tgtEl>
                                        <p:attrNameLst>
                                          <p:attrName>style.visibility</p:attrName>
                                        </p:attrNameLst>
                                      </p:cBhvr>
                                      <p:to>
                                        <p:strVal val="visible"/>
                                      </p:to>
                                    </p:set>
                                    <p:animEffect transition="in" filter="randombar(horizontal)">
                                      <p:cBhvr>
                                        <p:cTn id="77" dur="500"/>
                                        <p:tgtEl>
                                          <p:spTgt spid="64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656"/>
                                        </p:tgtEl>
                                        <p:attrNameLst>
                                          <p:attrName>style.visibility</p:attrName>
                                        </p:attrNameLst>
                                      </p:cBhvr>
                                      <p:to>
                                        <p:strVal val="visible"/>
                                      </p:to>
                                    </p:set>
                                    <p:animEffect transition="in" filter="randombar(horizontal)">
                                      <p:cBhvr>
                                        <p:cTn id="81" dur="500"/>
                                        <p:tgtEl>
                                          <p:spTgt spid="65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35"/>
                                        </p:tgtEl>
                                        <p:attrNameLst>
                                          <p:attrName>style.visibility</p:attrName>
                                        </p:attrNameLst>
                                      </p:cBhvr>
                                      <p:to>
                                        <p:strVal val="visible"/>
                                      </p:to>
                                    </p:set>
                                    <p:animEffect transition="in" filter="fade">
                                      <p:cBhvr>
                                        <p:cTn id="86" dur="500"/>
                                        <p:tgtEl>
                                          <p:spTgt spid="63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52"/>
                                        </p:tgtEl>
                                        <p:attrNameLst>
                                          <p:attrName>style.visibility</p:attrName>
                                        </p:attrNameLst>
                                      </p:cBhvr>
                                      <p:to>
                                        <p:strVal val="visible"/>
                                      </p:to>
                                    </p:set>
                                    <p:animEffect transition="in" filter="fade">
                                      <p:cBhvr>
                                        <p:cTn id="91" dur="500"/>
                                        <p:tgtEl>
                                          <p:spTgt spid="65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6"/>
                                        </p:tgtEl>
                                        <p:attrNameLst>
                                          <p:attrName>style.visibility</p:attrName>
                                        </p:attrNameLst>
                                      </p:cBhvr>
                                      <p:to>
                                        <p:strVal val="visible"/>
                                      </p:to>
                                    </p:set>
                                    <p:animEffect transition="in" filter="fade">
                                      <p:cBhvr>
                                        <p:cTn id="96" dur="500"/>
                                        <p:tgtEl>
                                          <p:spTgt spid="6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780"/>
                                        </p:tgtEl>
                                        <p:attrNameLst>
                                          <p:attrName>style.visibility</p:attrName>
                                        </p:attrNameLst>
                                      </p:cBhvr>
                                      <p:to>
                                        <p:strVal val="visible"/>
                                      </p:to>
                                    </p:set>
                                    <p:animEffect transition="in" filter="fade">
                                      <p:cBhvr>
                                        <p:cTn id="101" dur="500"/>
                                        <p:tgtEl>
                                          <p:spTgt spid="780"/>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603"/>
                                        </p:tgtEl>
                                        <p:attrNameLst>
                                          <p:attrName>style.visibility</p:attrName>
                                        </p:attrNameLst>
                                      </p:cBhvr>
                                      <p:to>
                                        <p:strVal val="visible"/>
                                      </p:to>
                                    </p:set>
                                    <p:animEffect transition="in" filter="fade">
                                      <p:cBhvr>
                                        <p:cTn id="105" dur="500"/>
                                        <p:tgtEl>
                                          <p:spTgt spid="603"/>
                                        </p:tgtEl>
                                      </p:cBhvr>
                                    </p:animEffec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2.22222E-6 -4.93827E-6 L -0.00937 -0.33333 " pathEditMode="relative" rAng="0" ptsTypes="AA">
                                      <p:cBhvr>
                                        <p:cTn id="108" dur="2000" fill="hold"/>
                                        <p:tgtEl>
                                          <p:spTgt spid="625"/>
                                        </p:tgtEl>
                                        <p:attrNameLst>
                                          <p:attrName>ppt_x</p:attrName>
                                          <p:attrName>ppt_y</p:attrName>
                                        </p:attrNameLst>
                                      </p:cBhvr>
                                      <p:rCtr x="-434" y="-16636"/>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95"/>
                                        </p:tgtEl>
                                        <p:attrNameLst>
                                          <p:attrName>style.visibility</p:attrName>
                                        </p:attrNameLst>
                                      </p:cBhvr>
                                      <p:to>
                                        <p:strVal val="visible"/>
                                      </p:to>
                                    </p:set>
                                    <p:animEffect transition="in" filter="fade">
                                      <p:cBhvr>
                                        <p:cTn id="113" dur="500"/>
                                        <p:tgtEl>
                                          <p:spTgt spid="59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620"/>
                                        </p:tgtEl>
                                        <p:attrNameLst>
                                          <p:attrName>style.visibility</p:attrName>
                                        </p:attrNameLst>
                                      </p:cBhvr>
                                      <p:to>
                                        <p:strVal val="visible"/>
                                      </p:to>
                                    </p:set>
                                    <p:animEffect transition="in" filter="fade">
                                      <p:cBhvr>
                                        <p:cTn id="117" dur="500"/>
                                        <p:tgtEl>
                                          <p:spTgt spid="6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23"/>
                                        </p:tgtEl>
                                        <p:attrNameLst>
                                          <p:attrName>style.visibility</p:attrName>
                                        </p:attrNameLst>
                                      </p:cBhvr>
                                      <p:to>
                                        <p:strVal val="visible"/>
                                      </p:to>
                                    </p:set>
                                    <p:animEffect transition="in" filter="fade">
                                      <p:cBhvr>
                                        <p:cTn id="120" dur="500"/>
                                        <p:tgtEl>
                                          <p:spTgt spid="6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24"/>
                                        </p:tgtEl>
                                        <p:attrNameLst>
                                          <p:attrName>style.visibility</p:attrName>
                                        </p:attrNameLst>
                                      </p:cBhvr>
                                      <p:to>
                                        <p:strVal val="visible"/>
                                      </p:to>
                                    </p:set>
                                    <p:animEffect transition="in" filter="fade">
                                      <p:cBhvr>
                                        <p:cTn id="123" dur="500"/>
                                        <p:tgtEl>
                                          <p:spTgt spid="624"/>
                                        </p:tgtEl>
                                      </p:cBhvr>
                                    </p:animEffect>
                                  </p:childTnLst>
                                </p:cTn>
                              </p:par>
                            </p:childTnLst>
                          </p:cTn>
                        </p:par>
                        <p:par>
                          <p:cTn id="124" fill="hold">
                            <p:stCondLst>
                              <p:cond delay="1000"/>
                            </p:stCondLst>
                            <p:childTnLst>
                              <p:par>
                                <p:cTn id="125" presetID="10" presetClass="entr" presetSubtype="0" fill="hold" nodeType="afterEffect">
                                  <p:stCondLst>
                                    <p:cond delay="0"/>
                                  </p:stCondLst>
                                  <p:childTnLst>
                                    <p:set>
                                      <p:cBhvr>
                                        <p:cTn id="126" dur="1" fill="hold">
                                          <p:stCondLst>
                                            <p:cond delay="0"/>
                                          </p:stCondLst>
                                        </p:cTn>
                                        <p:tgtEl>
                                          <p:spTgt spid="615"/>
                                        </p:tgtEl>
                                        <p:attrNameLst>
                                          <p:attrName>style.visibility</p:attrName>
                                        </p:attrNameLst>
                                      </p:cBhvr>
                                      <p:to>
                                        <p:strVal val="visible"/>
                                      </p:to>
                                    </p:set>
                                    <p:animEffect transition="in" filter="fade">
                                      <p:cBhvr>
                                        <p:cTn id="127" dur="500"/>
                                        <p:tgtEl>
                                          <p:spTgt spid="61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18"/>
                                        </p:tgtEl>
                                        <p:attrNameLst>
                                          <p:attrName>style.visibility</p:attrName>
                                        </p:attrNameLst>
                                      </p:cBhvr>
                                      <p:to>
                                        <p:strVal val="visible"/>
                                      </p:to>
                                    </p:set>
                                    <p:animEffect transition="in" filter="fade">
                                      <p:cBhvr>
                                        <p:cTn id="130" dur="500"/>
                                        <p:tgtEl>
                                          <p:spTgt spid="61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9"/>
                                        </p:tgtEl>
                                        <p:attrNameLst>
                                          <p:attrName>style.visibility</p:attrName>
                                        </p:attrNameLst>
                                      </p:cBhvr>
                                      <p:to>
                                        <p:strVal val="visible"/>
                                      </p:to>
                                    </p:set>
                                    <p:animEffect transition="in" filter="fade">
                                      <p:cBhvr>
                                        <p:cTn id="133" dur="500"/>
                                        <p:tgtEl>
                                          <p:spTgt spid="619"/>
                                        </p:tgtEl>
                                      </p:cBhvr>
                                    </p:animEffect>
                                  </p:childTnLst>
                                </p:cTn>
                              </p:par>
                            </p:childTnLst>
                          </p:cTn>
                        </p:par>
                        <p:par>
                          <p:cTn id="134" fill="hold">
                            <p:stCondLst>
                              <p:cond delay="1500"/>
                            </p:stCondLst>
                            <p:childTnLst>
                              <p:par>
                                <p:cTn id="135" presetID="10" presetClass="entr" presetSubtype="0" fill="hold" nodeType="afterEffect">
                                  <p:stCondLst>
                                    <p:cond delay="0"/>
                                  </p:stCondLst>
                                  <p:childTnLst>
                                    <p:set>
                                      <p:cBhvr>
                                        <p:cTn id="136" dur="1" fill="hold">
                                          <p:stCondLst>
                                            <p:cond delay="0"/>
                                          </p:stCondLst>
                                        </p:cTn>
                                        <p:tgtEl>
                                          <p:spTgt spid="610"/>
                                        </p:tgtEl>
                                        <p:attrNameLst>
                                          <p:attrName>style.visibility</p:attrName>
                                        </p:attrNameLst>
                                      </p:cBhvr>
                                      <p:to>
                                        <p:strVal val="visible"/>
                                      </p:to>
                                    </p:set>
                                    <p:animEffect transition="in" filter="fade">
                                      <p:cBhvr>
                                        <p:cTn id="137" dur="500"/>
                                        <p:tgtEl>
                                          <p:spTgt spid="61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13"/>
                                        </p:tgtEl>
                                        <p:attrNameLst>
                                          <p:attrName>style.visibility</p:attrName>
                                        </p:attrNameLst>
                                      </p:cBhvr>
                                      <p:to>
                                        <p:strVal val="visible"/>
                                      </p:to>
                                    </p:set>
                                    <p:animEffect transition="in" filter="fade">
                                      <p:cBhvr>
                                        <p:cTn id="140" dur="500"/>
                                        <p:tgtEl>
                                          <p:spTgt spid="61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14"/>
                                        </p:tgtEl>
                                        <p:attrNameLst>
                                          <p:attrName>style.visibility</p:attrName>
                                        </p:attrNameLst>
                                      </p:cBhvr>
                                      <p:to>
                                        <p:strVal val="visible"/>
                                      </p:to>
                                    </p:set>
                                    <p:animEffect transition="in" filter="fade">
                                      <p:cBhvr>
                                        <p:cTn id="143" dur="500"/>
                                        <p:tgtEl>
                                          <p:spTgt spid="614"/>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660"/>
                                        </p:tgtEl>
                                        <p:attrNameLst>
                                          <p:attrName>style.visibility</p:attrName>
                                        </p:attrNameLst>
                                      </p:cBhvr>
                                      <p:to>
                                        <p:strVal val="visible"/>
                                      </p:to>
                                    </p:set>
                                    <p:animEffect transition="in" filter="wipe(left)">
                                      <p:cBhvr>
                                        <p:cTn id="147" dur="500"/>
                                        <p:tgtEl>
                                          <p:spTgt spid="660"/>
                                        </p:tgtEl>
                                      </p:cBhvr>
                                    </p:animEffect>
                                  </p:childTnLst>
                                </p:cTn>
                              </p:par>
                            </p:childTnLst>
                          </p:cTn>
                        </p:par>
                        <p:par>
                          <p:cTn id="148" fill="hold">
                            <p:stCondLst>
                              <p:cond delay="2500"/>
                            </p:stCondLst>
                            <p:childTnLst>
                              <p:par>
                                <p:cTn id="149" presetID="22" presetClass="entr" presetSubtype="8" fill="hold" grpId="0" nodeType="afterEffect">
                                  <p:stCondLst>
                                    <p:cond delay="0"/>
                                  </p:stCondLst>
                                  <p:childTnLst>
                                    <p:set>
                                      <p:cBhvr>
                                        <p:cTn id="150" dur="1" fill="hold">
                                          <p:stCondLst>
                                            <p:cond delay="0"/>
                                          </p:stCondLst>
                                        </p:cTn>
                                        <p:tgtEl>
                                          <p:spTgt spid="664"/>
                                        </p:tgtEl>
                                        <p:attrNameLst>
                                          <p:attrName>style.visibility</p:attrName>
                                        </p:attrNameLst>
                                      </p:cBhvr>
                                      <p:to>
                                        <p:strVal val="visible"/>
                                      </p:to>
                                    </p:set>
                                    <p:animEffect transition="in" filter="wipe(left)">
                                      <p:cBhvr>
                                        <p:cTn id="151" dur="500"/>
                                        <p:tgtEl>
                                          <p:spTgt spid="664"/>
                                        </p:tgtEl>
                                      </p:cBhvr>
                                    </p:animEffect>
                                  </p:childTnLst>
                                </p:cTn>
                              </p:par>
                            </p:childTnLst>
                          </p:cTn>
                        </p:par>
                        <p:par>
                          <p:cTn id="152" fill="hold">
                            <p:stCondLst>
                              <p:cond delay="3000"/>
                            </p:stCondLst>
                            <p:childTnLst>
                              <p:par>
                                <p:cTn id="153" presetID="1" presetClass="entr" presetSubtype="0" fill="hold" nodeType="afterEffect">
                                  <p:stCondLst>
                                    <p:cond delay="0"/>
                                  </p:stCondLst>
                                  <p:childTnLst>
                                    <p:set>
                                      <p:cBhvr>
                                        <p:cTn id="154" dur="1" fill="hold">
                                          <p:stCondLst>
                                            <p:cond delay="0"/>
                                          </p:stCondLst>
                                        </p:cTn>
                                        <p:tgtEl>
                                          <p:spTgt spid="771"/>
                                        </p:tgtEl>
                                        <p:attrNameLst>
                                          <p:attrName>style.visibility</p:attrName>
                                        </p:attrNameLst>
                                      </p:cBhvr>
                                      <p:to>
                                        <p:strVal val="visible"/>
                                      </p:to>
                                    </p:set>
                                  </p:childTnLst>
                                </p:cTn>
                              </p:par>
                            </p:childTnLst>
                          </p:cTn>
                        </p:par>
                        <p:par>
                          <p:cTn id="155" fill="hold">
                            <p:stCondLst>
                              <p:cond delay="3000"/>
                            </p:stCondLst>
                            <p:childTnLst>
                              <p:par>
                                <p:cTn id="156" presetID="42" presetClass="path" presetSubtype="0" accel="50000" decel="50000" fill="hold" nodeType="afterEffect">
                                  <p:stCondLst>
                                    <p:cond delay="0"/>
                                  </p:stCondLst>
                                  <p:childTnLst>
                                    <p:animMotion origin="layout" path="M -2.77778E-6 -1.60494E-6 L 0.32084 -0.07037 " pathEditMode="relative" rAng="0" ptsTypes="AA">
                                      <p:cBhvr>
                                        <p:cTn id="157" dur="2000" fill="hold"/>
                                        <p:tgtEl>
                                          <p:spTgt spid="771"/>
                                        </p:tgtEl>
                                        <p:attrNameLst>
                                          <p:attrName>ppt_x</p:attrName>
                                          <p:attrName>ppt_y</p:attrName>
                                        </p:attrNameLst>
                                      </p:cBhvr>
                                      <p:rCtr x="16042" y="-3519"/>
                                    </p:animMotion>
                                  </p:childTnLst>
                                </p:cTn>
                              </p:par>
                            </p:childTnLst>
                          </p:cTn>
                        </p:par>
                        <p:par>
                          <p:cTn id="158" fill="hold">
                            <p:stCondLst>
                              <p:cond delay="5000"/>
                            </p:stCondLst>
                            <p:childTnLst>
                              <p:par>
                                <p:cTn id="159" presetID="14" presetClass="entr" presetSubtype="10" fill="hold" nodeType="afterEffect">
                                  <p:stCondLst>
                                    <p:cond delay="0"/>
                                  </p:stCondLst>
                                  <p:childTnLst>
                                    <p:set>
                                      <p:cBhvr>
                                        <p:cTn id="160" dur="1" fill="hold">
                                          <p:stCondLst>
                                            <p:cond delay="0"/>
                                          </p:stCondLst>
                                        </p:cTn>
                                        <p:tgtEl>
                                          <p:spTgt spid="691"/>
                                        </p:tgtEl>
                                        <p:attrNameLst>
                                          <p:attrName>style.visibility</p:attrName>
                                        </p:attrNameLst>
                                      </p:cBhvr>
                                      <p:to>
                                        <p:strVal val="visible"/>
                                      </p:to>
                                    </p:set>
                                    <p:animEffect transition="in" filter="randombar(horizontal)">
                                      <p:cBhvr>
                                        <p:cTn id="161" dur="500"/>
                                        <p:tgtEl>
                                          <p:spTgt spid="691"/>
                                        </p:tgtEl>
                                      </p:cBhvr>
                                    </p:animEffect>
                                  </p:childTnLst>
                                </p:cTn>
                              </p:par>
                              <p:par>
                                <p:cTn id="162" presetID="14" presetClass="entr" presetSubtype="10" fill="hold" nodeType="withEffect">
                                  <p:stCondLst>
                                    <p:cond delay="0"/>
                                  </p:stCondLst>
                                  <p:childTnLst>
                                    <p:set>
                                      <p:cBhvr>
                                        <p:cTn id="163" dur="1" fill="hold">
                                          <p:stCondLst>
                                            <p:cond delay="0"/>
                                          </p:stCondLst>
                                        </p:cTn>
                                        <p:tgtEl>
                                          <p:spTgt spid="707"/>
                                        </p:tgtEl>
                                        <p:attrNameLst>
                                          <p:attrName>style.visibility</p:attrName>
                                        </p:attrNameLst>
                                      </p:cBhvr>
                                      <p:to>
                                        <p:strVal val="visible"/>
                                      </p:to>
                                    </p:set>
                                    <p:animEffect transition="in" filter="randombar(horizontal)">
                                      <p:cBhvr>
                                        <p:cTn id="164" dur="500"/>
                                        <p:tgtEl>
                                          <p:spTgt spid="707"/>
                                        </p:tgtEl>
                                      </p:cBhvr>
                                    </p:animEffect>
                                  </p:childTnLst>
                                </p:cTn>
                              </p:par>
                            </p:childTnLst>
                          </p:cTn>
                        </p:par>
                        <p:par>
                          <p:cTn id="165" fill="hold">
                            <p:stCondLst>
                              <p:cond delay="5500"/>
                            </p:stCondLst>
                            <p:childTnLst>
                              <p:par>
                                <p:cTn id="166" presetID="14" presetClass="entr" presetSubtype="10" fill="hold" nodeType="afterEffect">
                                  <p:stCondLst>
                                    <p:cond delay="0"/>
                                  </p:stCondLst>
                                  <p:childTnLst>
                                    <p:set>
                                      <p:cBhvr>
                                        <p:cTn id="167" dur="1" fill="hold">
                                          <p:stCondLst>
                                            <p:cond delay="0"/>
                                          </p:stCondLst>
                                        </p:cTn>
                                        <p:tgtEl>
                                          <p:spTgt spid="695"/>
                                        </p:tgtEl>
                                        <p:attrNameLst>
                                          <p:attrName>style.visibility</p:attrName>
                                        </p:attrNameLst>
                                      </p:cBhvr>
                                      <p:to>
                                        <p:strVal val="visible"/>
                                      </p:to>
                                    </p:set>
                                    <p:animEffect transition="in" filter="randombar(horizontal)">
                                      <p:cBhvr>
                                        <p:cTn id="168" dur="500"/>
                                        <p:tgtEl>
                                          <p:spTgt spid="695"/>
                                        </p:tgtEl>
                                      </p:cBhvr>
                                    </p:animEffect>
                                  </p:childTnLst>
                                </p:cTn>
                              </p:par>
                              <p:par>
                                <p:cTn id="169" presetID="14" presetClass="entr" presetSubtype="10" fill="hold" nodeType="withEffect">
                                  <p:stCondLst>
                                    <p:cond delay="0"/>
                                  </p:stCondLst>
                                  <p:childTnLst>
                                    <p:set>
                                      <p:cBhvr>
                                        <p:cTn id="170" dur="1" fill="hold">
                                          <p:stCondLst>
                                            <p:cond delay="0"/>
                                          </p:stCondLst>
                                        </p:cTn>
                                        <p:tgtEl>
                                          <p:spTgt spid="711"/>
                                        </p:tgtEl>
                                        <p:attrNameLst>
                                          <p:attrName>style.visibility</p:attrName>
                                        </p:attrNameLst>
                                      </p:cBhvr>
                                      <p:to>
                                        <p:strVal val="visible"/>
                                      </p:to>
                                    </p:set>
                                    <p:animEffect transition="in" filter="randombar(horizontal)">
                                      <p:cBhvr>
                                        <p:cTn id="171" dur="500"/>
                                        <p:tgtEl>
                                          <p:spTgt spid="711"/>
                                        </p:tgtEl>
                                      </p:cBhvr>
                                    </p:animEffect>
                                  </p:childTnLst>
                                </p:cTn>
                              </p:par>
                            </p:childTnLst>
                          </p:cTn>
                        </p:par>
                        <p:par>
                          <p:cTn id="172" fill="hold">
                            <p:stCondLst>
                              <p:cond delay="6000"/>
                            </p:stCondLst>
                            <p:childTnLst>
                              <p:par>
                                <p:cTn id="173" presetID="14" presetClass="entr" presetSubtype="10" fill="hold" nodeType="afterEffect">
                                  <p:stCondLst>
                                    <p:cond delay="0"/>
                                  </p:stCondLst>
                                  <p:childTnLst>
                                    <p:set>
                                      <p:cBhvr>
                                        <p:cTn id="174" dur="1" fill="hold">
                                          <p:stCondLst>
                                            <p:cond delay="0"/>
                                          </p:stCondLst>
                                        </p:cTn>
                                        <p:tgtEl>
                                          <p:spTgt spid="699"/>
                                        </p:tgtEl>
                                        <p:attrNameLst>
                                          <p:attrName>style.visibility</p:attrName>
                                        </p:attrNameLst>
                                      </p:cBhvr>
                                      <p:to>
                                        <p:strVal val="visible"/>
                                      </p:to>
                                    </p:set>
                                    <p:animEffect transition="in" filter="randombar(horizontal)">
                                      <p:cBhvr>
                                        <p:cTn id="175" dur="500"/>
                                        <p:tgtEl>
                                          <p:spTgt spid="699"/>
                                        </p:tgtEl>
                                      </p:cBhvr>
                                    </p:animEffect>
                                  </p:childTnLst>
                                </p:cTn>
                              </p:par>
                            </p:childTnLst>
                          </p:cTn>
                        </p:par>
                        <p:par>
                          <p:cTn id="176" fill="hold">
                            <p:stCondLst>
                              <p:cond delay="6500"/>
                            </p:stCondLst>
                            <p:childTnLst>
                              <p:par>
                                <p:cTn id="177" presetID="14" presetClass="entr" presetSubtype="10" fill="hold" nodeType="afterEffect">
                                  <p:stCondLst>
                                    <p:cond delay="0"/>
                                  </p:stCondLst>
                                  <p:childTnLst>
                                    <p:set>
                                      <p:cBhvr>
                                        <p:cTn id="178" dur="1" fill="hold">
                                          <p:stCondLst>
                                            <p:cond delay="0"/>
                                          </p:stCondLst>
                                        </p:cTn>
                                        <p:tgtEl>
                                          <p:spTgt spid="703"/>
                                        </p:tgtEl>
                                        <p:attrNameLst>
                                          <p:attrName>style.visibility</p:attrName>
                                        </p:attrNameLst>
                                      </p:cBhvr>
                                      <p:to>
                                        <p:strVal val="visible"/>
                                      </p:to>
                                    </p:set>
                                    <p:animEffect transition="in" filter="randombar(horizontal)">
                                      <p:cBhvr>
                                        <p:cTn id="179" dur="500"/>
                                        <p:tgtEl>
                                          <p:spTgt spid="703"/>
                                        </p:tgtEl>
                                      </p:cBhvr>
                                    </p:animEffect>
                                  </p:childTnLst>
                                </p:cTn>
                              </p:par>
                            </p:childTnLst>
                          </p:cTn>
                        </p:par>
                        <p:par>
                          <p:cTn id="180" fill="hold">
                            <p:stCondLst>
                              <p:cond delay="7000"/>
                            </p:stCondLst>
                            <p:childTnLst>
                              <p:par>
                                <p:cTn id="181" presetID="22" presetClass="entr" presetSubtype="8" fill="hold" grpId="0" nodeType="afterEffect">
                                  <p:stCondLst>
                                    <p:cond delay="0"/>
                                  </p:stCondLst>
                                  <p:childTnLst>
                                    <p:set>
                                      <p:cBhvr>
                                        <p:cTn id="182" dur="1" fill="hold">
                                          <p:stCondLst>
                                            <p:cond delay="0"/>
                                          </p:stCondLst>
                                        </p:cTn>
                                        <p:tgtEl>
                                          <p:spTgt spid="661"/>
                                        </p:tgtEl>
                                        <p:attrNameLst>
                                          <p:attrName>style.visibility</p:attrName>
                                        </p:attrNameLst>
                                      </p:cBhvr>
                                      <p:to>
                                        <p:strVal val="visible"/>
                                      </p:to>
                                    </p:set>
                                    <p:animEffect transition="in" filter="wipe(left)">
                                      <p:cBhvr>
                                        <p:cTn id="183" dur="500"/>
                                        <p:tgtEl>
                                          <p:spTgt spid="661"/>
                                        </p:tgtEl>
                                      </p:cBhvr>
                                    </p:animEffect>
                                  </p:childTnLst>
                                </p:cTn>
                              </p:par>
                            </p:childTnLst>
                          </p:cTn>
                        </p:par>
                        <p:par>
                          <p:cTn id="184" fill="hold">
                            <p:stCondLst>
                              <p:cond delay="7500"/>
                            </p:stCondLst>
                            <p:childTnLst>
                              <p:par>
                                <p:cTn id="185" presetID="22" presetClass="entr" presetSubtype="8" fill="hold" grpId="0" nodeType="afterEffect">
                                  <p:stCondLst>
                                    <p:cond delay="0"/>
                                  </p:stCondLst>
                                  <p:childTnLst>
                                    <p:set>
                                      <p:cBhvr>
                                        <p:cTn id="186" dur="1" fill="hold">
                                          <p:stCondLst>
                                            <p:cond delay="0"/>
                                          </p:stCondLst>
                                        </p:cTn>
                                        <p:tgtEl>
                                          <p:spTgt spid="665"/>
                                        </p:tgtEl>
                                        <p:attrNameLst>
                                          <p:attrName>style.visibility</p:attrName>
                                        </p:attrNameLst>
                                      </p:cBhvr>
                                      <p:to>
                                        <p:strVal val="visible"/>
                                      </p:to>
                                    </p:set>
                                    <p:animEffect transition="in" filter="wipe(left)">
                                      <p:cBhvr>
                                        <p:cTn id="187" dur="500"/>
                                        <p:tgtEl>
                                          <p:spTgt spid="665"/>
                                        </p:tgtEl>
                                      </p:cBhvr>
                                    </p:animEffect>
                                  </p:childTnLst>
                                </p:cTn>
                              </p:par>
                            </p:childTnLst>
                          </p:cTn>
                        </p:par>
                        <p:par>
                          <p:cTn id="188" fill="hold">
                            <p:stCondLst>
                              <p:cond delay="8000"/>
                            </p:stCondLst>
                            <p:childTnLst>
                              <p:par>
                                <p:cTn id="189" presetID="1" presetClass="entr" presetSubtype="0" fill="hold" nodeType="afterEffect">
                                  <p:stCondLst>
                                    <p:cond delay="0"/>
                                  </p:stCondLst>
                                  <p:childTnLst>
                                    <p:set>
                                      <p:cBhvr>
                                        <p:cTn id="190" dur="1" fill="hold">
                                          <p:stCondLst>
                                            <p:cond delay="0"/>
                                          </p:stCondLst>
                                        </p:cTn>
                                        <p:tgtEl>
                                          <p:spTgt spid="774"/>
                                        </p:tgtEl>
                                        <p:attrNameLst>
                                          <p:attrName>style.visibility</p:attrName>
                                        </p:attrNameLst>
                                      </p:cBhvr>
                                      <p:to>
                                        <p:strVal val="visible"/>
                                      </p:to>
                                    </p:set>
                                  </p:childTnLst>
                                </p:cTn>
                              </p:par>
                            </p:childTnLst>
                          </p:cTn>
                        </p:par>
                        <p:par>
                          <p:cTn id="191" fill="hold">
                            <p:stCondLst>
                              <p:cond delay="8000"/>
                            </p:stCondLst>
                            <p:childTnLst>
                              <p:par>
                                <p:cTn id="192"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3" dur="2000" fill="hold"/>
                                        <p:tgtEl>
                                          <p:spTgt spid="774"/>
                                        </p:tgtEl>
                                        <p:attrNameLst>
                                          <p:attrName>ppt_x</p:attrName>
                                          <p:attrName>ppt_y</p:attrName>
                                        </p:attrNameLst>
                                      </p:cBhvr>
                                      <p:rCtr x="16042" y="9105"/>
                                    </p:animMotion>
                                  </p:childTnLst>
                                </p:cTn>
                              </p:par>
                            </p:childTnLst>
                          </p:cTn>
                        </p:par>
                        <p:par>
                          <p:cTn id="194" fill="hold">
                            <p:stCondLst>
                              <p:cond delay="10000"/>
                            </p:stCondLst>
                            <p:childTnLst>
                              <p:par>
                                <p:cTn id="195" presetID="14" presetClass="entr" presetSubtype="10" fill="hold" nodeType="afterEffect">
                                  <p:stCondLst>
                                    <p:cond delay="0"/>
                                  </p:stCondLst>
                                  <p:childTnLst>
                                    <p:set>
                                      <p:cBhvr>
                                        <p:cTn id="196" dur="1" fill="hold">
                                          <p:stCondLst>
                                            <p:cond delay="0"/>
                                          </p:stCondLst>
                                        </p:cTn>
                                        <p:tgtEl>
                                          <p:spTgt spid="715"/>
                                        </p:tgtEl>
                                        <p:attrNameLst>
                                          <p:attrName>style.visibility</p:attrName>
                                        </p:attrNameLst>
                                      </p:cBhvr>
                                      <p:to>
                                        <p:strVal val="visible"/>
                                      </p:to>
                                    </p:set>
                                    <p:animEffect transition="in" filter="randombar(horizontal)">
                                      <p:cBhvr>
                                        <p:cTn id="197" dur="500"/>
                                        <p:tgtEl>
                                          <p:spTgt spid="715"/>
                                        </p:tgtEl>
                                      </p:cBhvr>
                                    </p:animEffect>
                                  </p:childTnLst>
                                </p:cTn>
                              </p:par>
                              <p:par>
                                <p:cTn id="198" presetID="14" presetClass="entr" presetSubtype="10" fill="hold" nodeType="withEffect">
                                  <p:stCondLst>
                                    <p:cond delay="0"/>
                                  </p:stCondLst>
                                  <p:childTnLst>
                                    <p:set>
                                      <p:cBhvr>
                                        <p:cTn id="199" dur="1" fill="hold">
                                          <p:stCondLst>
                                            <p:cond delay="0"/>
                                          </p:stCondLst>
                                        </p:cTn>
                                        <p:tgtEl>
                                          <p:spTgt spid="731"/>
                                        </p:tgtEl>
                                        <p:attrNameLst>
                                          <p:attrName>style.visibility</p:attrName>
                                        </p:attrNameLst>
                                      </p:cBhvr>
                                      <p:to>
                                        <p:strVal val="visible"/>
                                      </p:to>
                                    </p:set>
                                    <p:animEffect transition="in" filter="randombar(horizontal)">
                                      <p:cBhvr>
                                        <p:cTn id="200" dur="500"/>
                                        <p:tgtEl>
                                          <p:spTgt spid="731"/>
                                        </p:tgtEl>
                                      </p:cBhvr>
                                    </p:animEffect>
                                  </p:childTnLst>
                                </p:cTn>
                              </p:par>
                            </p:childTnLst>
                          </p:cTn>
                        </p:par>
                        <p:par>
                          <p:cTn id="201" fill="hold">
                            <p:stCondLst>
                              <p:cond delay="10500"/>
                            </p:stCondLst>
                            <p:childTnLst>
                              <p:par>
                                <p:cTn id="202" presetID="14" presetClass="entr" presetSubtype="10" fill="hold" nodeType="afterEffect">
                                  <p:stCondLst>
                                    <p:cond delay="0"/>
                                  </p:stCondLst>
                                  <p:childTnLst>
                                    <p:set>
                                      <p:cBhvr>
                                        <p:cTn id="203" dur="1" fill="hold">
                                          <p:stCondLst>
                                            <p:cond delay="0"/>
                                          </p:stCondLst>
                                        </p:cTn>
                                        <p:tgtEl>
                                          <p:spTgt spid="719"/>
                                        </p:tgtEl>
                                        <p:attrNameLst>
                                          <p:attrName>style.visibility</p:attrName>
                                        </p:attrNameLst>
                                      </p:cBhvr>
                                      <p:to>
                                        <p:strVal val="visible"/>
                                      </p:to>
                                    </p:set>
                                    <p:animEffect transition="in" filter="randombar(horizontal)">
                                      <p:cBhvr>
                                        <p:cTn id="204" dur="500"/>
                                        <p:tgtEl>
                                          <p:spTgt spid="719"/>
                                        </p:tgtEl>
                                      </p:cBhvr>
                                    </p:animEffect>
                                  </p:childTnLst>
                                </p:cTn>
                              </p:par>
                              <p:par>
                                <p:cTn id="205" presetID="14" presetClass="entr" presetSubtype="10" fill="hold" nodeType="withEffect">
                                  <p:stCondLst>
                                    <p:cond delay="0"/>
                                  </p:stCondLst>
                                  <p:childTnLst>
                                    <p:set>
                                      <p:cBhvr>
                                        <p:cTn id="206" dur="1" fill="hold">
                                          <p:stCondLst>
                                            <p:cond delay="0"/>
                                          </p:stCondLst>
                                        </p:cTn>
                                        <p:tgtEl>
                                          <p:spTgt spid="735"/>
                                        </p:tgtEl>
                                        <p:attrNameLst>
                                          <p:attrName>style.visibility</p:attrName>
                                        </p:attrNameLst>
                                      </p:cBhvr>
                                      <p:to>
                                        <p:strVal val="visible"/>
                                      </p:to>
                                    </p:set>
                                    <p:animEffect transition="in" filter="randombar(horizontal)">
                                      <p:cBhvr>
                                        <p:cTn id="207" dur="500"/>
                                        <p:tgtEl>
                                          <p:spTgt spid="735"/>
                                        </p:tgtEl>
                                      </p:cBhvr>
                                    </p:animEffect>
                                  </p:childTnLst>
                                </p:cTn>
                              </p:par>
                            </p:childTnLst>
                          </p:cTn>
                        </p:par>
                        <p:par>
                          <p:cTn id="208" fill="hold">
                            <p:stCondLst>
                              <p:cond delay="11000"/>
                            </p:stCondLst>
                            <p:childTnLst>
                              <p:par>
                                <p:cTn id="209" presetID="14" presetClass="entr" presetSubtype="10" fill="hold" nodeType="afterEffect">
                                  <p:stCondLst>
                                    <p:cond delay="0"/>
                                  </p:stCondLst>
                                  <p:childTnLst>
                                    <p:set>
                                      <p:cBhvr>
                                        <p:cTn id="210" dur="1" fill="hold">
                                          <p:stCondLst>
                                            <p:cond delay="0"/>
                                          </p:stCondLst>
                                        </p:cTn>
                                        <p:tgtEl>
                                          <p:spTgt spid="723"/>
                                        </p:tgtEl>
                                        <p:attrNameLst>
                                          <p:attrName>style.visibility</p:attrName>
                                        </p:attrNameLst>
                                      </p:cBhvr>
                                      <p:to>
                                        <p:strVal val="visible"/>
                                      </p:to>
                                    </p:set>
                                    <p:animEffect transition="in" filter="randombar(horizontal)">
                                      <p:cBhvr>
                                        <p:cTn id="211" dur="500"/>
                                        <p:tgtEl>
                                          <p:spTgt spid="723"/>
                                        </p:tgtEl>
                                      </p:cBhvr>
                                    </p:animEffect>
                                  </p:childTnLst>
                                </p:cTn>
                              </p:par>
                            </p:childTnLst>
                          </p:cTn>
                        </p:par>
                        <p:par>
                          <p:cTn id="212" fill="hold">
                            <p:stCondLst>
                              <p:cond delay="11500"/>
                            </p:stCondLst>
                            <p:childTnLst>
                              <p:par>
                                <p:cTn id="213" presetID="14" presetClass="entr" presetSubtype="10" fill="hold" nodeType="afterEffect">
                                  <p:stCondLst>
                                    <p:cond delay="0"/>
                                  </p:stCondLst>
                                  <p:childTnLst>
                                    <p:set>
                                      <p:cBhvr>
                                        <p:cTn id="214" dur="1" fill="hold">
                                          <p:stCondLst>
                                            <p:cond delay="0"/>
                                          </p:stCondLst>
                                        </p:cTn>
                                        <p:tgtEl>
                                          <p:spTgt spid="727"/>
                                        </p:tgtEl>
                                        <p:attrNameLst>
                                          <p:attrName>style.visibility</p:attrName>
                                        </p:attrNameLst>
                                      </p:cBhvr>
                                      <p:to>
                                        <p:strVal val="visible"/>
                                      </p:to>
                                    </p:set>
                                    <p:animEffect transition="in" filter="randombar(horizontal)">
                                      <p:cBhvr>
                                        <p:cTn id="215" dur="500"/>
                                        <p:tgtEl>
                                          <p:spTgt spid="727"/>
                                        </p:tgtEl>
                                      </p:cBhvr>
                                    </p:animEffect>
                                  </p:childTnLst>
                                </p:cTn>
                              </p:par>
                            </p:childTnLst>
                          </p:cTn>
                        </p:par>
                        <p:par>
                          <p:cTn id="216" fill="hold">
                            <p:stCondLst>
                              <p:cond delay="12000"/>
                            </p:stCondLst>
                            <p:childTnLst>
                              <p:par>
                                <p:cTn id="217" presetID="22" presetClass="entr" presetSubtype="8" fill="hold" grpId="0" nodeType="afterEffect">
                                  <p:stCondLst>
                                    <p:cond delay="0"/>
                                  </p:stCondLst>
                                  <p:childTnLst>
                                    <p:set>
                                      <p:cBhvr>
                                        <p:cTn id="218" dur="1" fill="hold">
                                          <p:stCondLst>
                                            <p:cond delay="0"/>
                                          </p:stCondLst>
                                        </p:cTn>
                                        <p:tgtEl>
                                          <p:spTgt spid="662"/>
                                        </p:tgtEl>
                                        <p:attrNameLst>
                                          <p:attrName>style.visibility</p:attrName>
                                        </p:attrNameLst>
                                      </p:cBhvr>
                                      <p:to>
                                        <p:strVal val="visible"/>
                                      </p:to>
                                    </p:set>
                                    <p:animEffect transition="in" filter="wipe(left)">
                                      <p:cBhvr>
                                        <p:cTn id="219" dur="500"/>
                                        <p:tgtEl>
                                          <p:spTgt spid="662"/>
                                        </p:tgtEl>
                                      </p:cBhvr>
                                    </p:animEffect>
                                  </p:childTnLst>
                                </p:cTn>
                              </p:par>
                            </p:childTnLst>
                          </p:cTn>
                        </p:par>
                        <p:par>
                          <p:cTn id="220" fill="hold">
                            <p:stCondLst>
                              <p:cond delay="12500"/>
                            </p:stCondLst>
                            <p:childTnLst>
                              <p:par>
                                <p:cTn id="221" presetID="22" presetClass="entr" presetSubtype="8" fill="hold" grpId="0" nodeType="afterEffect">
                                  <p:stCondLst>
                                    <p:cond delay="0"/>
                                  </p:stCondLst>
                                  <p:childTnLst>
                                    <p:set>
                                      <p:cBhvr>
                                        <p:cTn id="222" dur="1" fill="hold">
                                          <p:stCondLst>
                                            <p:cond delay="0"/>
                                          </p:stCondLst>
                                        </p:cTn>
                                        <p:tgtEl>
                                          <p:spTgt spid="666"/>
                                        </p:tgtEl>
                                        <p:attrNameLst>
                                          <p:attrName>style.visibility</p:attrName>
                                        </p:attrNameLst>
                                      </p:cBhvr>
                                      <p:to>
                                        <p:strVal val="visible"/>
                                      </p:to>
                                    </p:set>
                                    <p:animEffect transition="in" filter="wipe(left)">
                                      <p:cBhvr>
                                        <p:cTn id="223" dur="500"/>
                                        <p:tgtEl>
                                          <p:spTgt spid="666"/>
                                        </p:tgtEl>
                                      </p:cBhvr>
                                    </p:animEffect>
                                  </p:childTnLst>
                                </p:cTn>
                              </p:par>
                              <p:par>
                                <p:cTn id="224" presetID="1" presetClass="entr" presetSubtype="0" fill="hold" nodeType="withEffect">
                                  <p:stCondLst>
                                    <p:cond delay="0"/>
                                  </p:stCondLst>
                                  <p:childTnLst>
                                    <p:set>
                                      <p:cBhvr>
                                        <p:cTn id="225" dur="1" fill="hold">
                                          <p:stCondLst>
                                            <p:cond delay="0"/>
                                          </p:stCondLst>
                                        </p:cTn>
                                        <p:tgtEl>
                                          <p:spTgt spid="777"/>
                                        </p:tgtEl>
                                        <p:attrNameLst>
                                          <p:attrName>style.visibility</p:attrName>
                                        </p:attrNameLst>
                                      </p:cBhvr>
                                      <p:to>
                                        <p:strVal val="visible"/>
                                      </p:to>
                                    </p:set>
                                  </p:childTnLst>
                                </p:cTn>
                              </p:par>
                            </p:childTnLst>
                          </p:cTn>
                        </p:par>
                        <p:par>
                          <p:cTn id="226" fill="hold">
                            <p:stCondLst>
                              <p:cond delay="13000"/>
                            </p:stCondLst>
                            <p:childTnLst>
                              <p:par>
                                <p:cTn id="227"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8" dur="2000" fill="hold"/>
                                        <p:tgtEl>
                                          <p:spTgt spid="777"/>
                                        </p:tgtEl>
                                        <p:attrNameLst>
                                          <p:attrName>ppt_x</p:attrName>
                                          <p:attrName>ppt_y</p:attrName>
                                        </p:attrNameLst>
                                      </p:cBhvr>
                                      <p:rCtr x="16042" y="21512"/>
                                    </p:animMotion>
                                  </p:childTnLst>
                                </p:cTn>
                              </p:par>
                            </p:childTnLst>
                          </p:cTn>
                        </p:par>
                        <p:par>
                          <p:cTn id="229" fill="hold">
                            <p:stCondLst>
                              <p:cond delay="15000"/>
                            </p:stCondLst>
                            <p:childTnLst>
                              <p:par>
                                <p:cTn id="230" presetID="14" presetClass="entr" presetSubtype="10" fill="hold" nodeType="afterEffect">
                                  <p:stCondLst>
                                    <p:cond delay="0"/>
                                  </p:stCondLst>
                                  <p:childTnLst>
                                    <p:set>
                                      <p:cBhvr>
                                        <p:cTn id="231" dur="1" fill="hold">
                                          <p:stCondLst>
                                            <p:cond delay="0"/>
                                          </p:stCondLst>
                                        </p:cTn>
                                        <p:tgtEl>
                                          <p:spTgt spid="739"/>
                                        </p:tgtEl>
                                        <p:attrNameLst>
                                          <p:attrName>style.visibility</p:attrName>
                                        </p:attrNameLst>
                                      </p:cBhvr>
                                      <p:to>
                                        <p:strVal val="visible"/>
                                      </p:to>
                                    </p:set>
                                    <p:animEffect transition="in" filter="randombar(horizontal)">
                                      <p:cBhvr>
                                        <p:cTn id="232" dur="500"/>
                                        <p:tgtEl>
                                          <p:spTgt spid="739"/>
                                        </p:tgtEl>
                                      </p:cBhvr>
                                    </p:animEffect>
                                  </p:childTnLst>
                                </p:cTn>
                              </p:par>
                              <p:par>
                                <p:cTn id="233" presetID="14" presetClass="entr" presetSubtype="10" fill="hold" nodeType="withEffect">
                                  <p:stCondLst>
                                    <p:cond delay="0"/>
                                  </p:stCondLst>
                                  <p:childTnLst>
                                    <p:set>
                                      <p:cBhvr>
                                        <p:cTn id="234" dur="1" fill="hold">
                                          <p:stCondLst>
                                            <p:cond delay="0"/>
                                          </p:stCondLst>
                                        </p:cTn>
                                        <p:tgtEl>
                                          <p:spTgt spid="755"/>
                                        </p:tgtEl>
                                        <p:attrNameLst>
                                          <p:attrName>style.visibility</p:attrName>
                                        </p:attrNameLst>
                                      </p:cBhvr>
                                      <p:to>
                                        <p:strVal val="visible"/>
                                      </p:to>
                                    </p:set>
                                    <p:animEffect transition="in" filter="randombar(horizontal)">
                                      <p:cBhvr>
                                        <p:cTn id="235" dur="500"/>
                                        <p:tgtEl>
                                          <p:spTgt spid="755"/>
                                        </p:tgtEl>
                                      </p:cBhvr>
                                    </p:animEffect>
                                  </p:childTnLst>
                                </p:cTn>
                              </p:par>
                              <p:par>
                                <p:cTn id="236" presetID="14" presetClass="entr" presetSubtype="10" fill="hold" nodeType="withEffect">
                                  <p:stCondLst>
                                    <p:cond delay="0"/>
                                  </p:stCondLst>
                                  <p:childTnLst>
                                    <p:set>
                                      <p:cBhvr>
                                        <p:cTn id="237" dur="1" fill="hold">
                                          <p:stCondLst>
                                            <p:cond delay="0"/>
                                          </p:stCondLst>
                                        </p:cTn>
                                        <p:tgtEl>
                                          <p:spTgt spid="767"/>
                                        </p:tgtEl>
                                        <p:attrNameLst>
                                          <p:attrName>style.visibility</p:attrName>
                                        </p:attrNameLst>
                                      </p:cBhvr>
                                      <p:to>
                                        <p:strVal val="visible"/>
                                      </p:to>
                                    </p:set>
                                    <p:animEffect transition="in" filter="randombar(horizontal)">
                                      <p:cBhvr>
                                        <p:cTn id="238" dur="500"/>
                                        <p:tgtEl>
                                          <p:spTgt spid="767"/>
                                        </p:tgtEl>
                                      </p:cBhvr>
                                    </p:animEffect>
                                  </p:childTnLst>
                                </p:cTn>
                              </p:par>
                            </p:childTnLst>
                          </p:cTn>
                        </p:par>
                        <p:par>
                          <p:cTn id="239" fill="hold">
                            <p:stCondLst>
                              <p:cond delay="15500"/>
                            </p:stCondLst>
                            <p:childTnLst>
                              <p:par>
                                <p:cTn id="240" presetID="14" presetClass="entr" presetSubtype="10" fill="hold" nodeType="afterEffect">
                                  <p:stCondLst>
                                    <p:cond delay="0"/>
                                  </p:stCondLst>
                                  <p:childTnLst>
                                    <p:set>
                                      <p:cBhvr>
                                        <p:cTn id="241" dur="1" fill="hold">
                                          <p:stCondLst>
                                            <p:cond delay="0"/>
                                          </p:stCondLst>
                                        </p:cTn>
                                        <p:tgtEl>
                                          <p:spTgt spid="763"/>
                                        </p:tgtEl>
                                        <p:attrNameLst>
                                          <p:attrName>style.visibility</p:attrName>
                                        </p:attrNameLst>
                                      </p:cBhvr>
                                      <p:to>
                                        <p:strVal val="visible"/>
                                      </p:to>
                                    </p:set>
                                    <p:animEffect transition="in" filter="randombar(horizontal)">
                                      <p:cBhvr>
                                        <p:cTn id="242" dur="500"/>
                                        <p:tgtEl>
                                          <p:spTgt spid="763"/>
                                        </p:tgtEl>
                                      </p:cBhvr>
                                    </p:animEffect>
                                  </p:childTnLst>
                                </p:cTn>
                              </p:par>
                              <p:par>
                                <p:cTn id="243" presetID="14" presetClass="entr" presetSubtype="10" fill="hold" nodeType="withEffect">
                                  <p:stCondLst>
                                    <p:cond delay="0"/>
                                  </p:stCondLst>
                                  <p:childTnLst>
                                    <p:set>
                                      <p:cBhvr>
                                        <p:cTn id="244" dur="1" fill="hold">
                                          <p:stCondLst>
                                            <p:cond delay="0"/>
                                          </p:stCondLst>
                                        </p:cTn>
                                        <p:tgtEl>
                                          <p:spTgt spid="743"/>
                                        </p:tgtEl>
                                        <p:attrNameLst>
                                          <p:attrName>style.visibility</p:attrName>
                                        </p:attrNameLst>
                                      </p:cBhvr>
                                      <p:to>
                                        <p:strVal val="visible"/>
                                      </p:to>
                                    </p:set>
                                    <p:animEffect transition="in" filter="randombar(horizontal)">
                                      <p:cBhvr>
                                        <p:cTn id="245" dur="500"/>
                                        <p:tgtEl>
                                          <p:spTgt spid="743"/>
                                        </p:tgtEl>
                                      </p:cBhvr>
                                    </p:animEffect>
                                  </p:childTnLst>
                                </p:cTn>
                              </p:par>
                              <p:par>
                                <p:cTn id="246" presetID="14" presetClass="entr" presetSubtype="10" fill="hold" nodeType="withEffect">
                                  <p:stCondLst>
                                    <p:cond delay="0"/>
                                  </p:stCondLst>
                                  <p:childTnLst>
                                    <p:set>
                                      <p:cBhvr>
                                        <p:cTn id="247" dur="1" fill="hold">
                                          <p:stCondLst>
                                            <p:cond delay="0"/>
                                          </p:stCondLst>
                                        </p:cTn>
                                        <p:tgtEl>
                                          <p:spTgt spid="759"/>
                                        </p:tgtEl>
                                        <p:attrNameLst>
                                          <p:attrName>style.visibility</p:attrName>
                                        </p:attrNameLst>
                                      </p:cBhvr>
                                      <p:to>
                                        <p:strVal val="visible"/>
                                      </p:to>
                                    </p:set>
                                    <p:animEffect transition="in" filter="randombar(horizontal)">
                                      <p:cBhvr>
                                        <p:cTn id="248" dur="500"/>
                                        <p:tgtEl>
                                          <p:spTgt spid="759"/>
                                        </p:tgtEl>
                                      </p:cBhvr>
                                    </p:animEffect>
                                  </p:childTnLst>
                                </p:cTn>
                              </p:par>
                            </p:childTnLst>
                          </p:cTn>
                        </p:par>
                        <p:par>
                          <p:cTn id="249" fill="hold">
                            <p:stCondLst>
                              <p:cond delay="16000"/>
                            </p:stCondLst>
                            <p:childTnLst>
                              <p:par>
                                <p:cTn id="250" presetID="14" presetClass="entr" presetSubtype="10" fill="hold" nodeType="afterEffect">
                                  <p:stCondLst>
                                    <p:cond delay="0"/>
                                  </p:stCondLst>
                                  <p:childTnLst>
                                    <p:set>
                                      <p:cBhvr>
                                        <p:cTn id="251" dur="1" fill="hold">
                                          <p:stCondLst>
                                            <p:cond delay="0"/>
                                          </p:stCondLst>
                                        </p:cTn>
                                        <p:tgtEl>
                                          <p:spTgt spid="747"/>
                                        </p:tgtEl>
                                        <p:attrNameLst>
                                          <p:attrName>style.visibility</p:attrName>
                                        </p:attrNameLst>
                                      </p:cBhvr>
                                      <p:to>
                                        <p:strVal val="visible"/>
                                      </p:to>
                                    </p:set>
                                    <p:animEffect transition="in" filter="randombar(horizontal)">
                                      <p:cBhvr>
                                        <p:cTn id="252" dur="500"/>
                                        <p:tgtEl>
                                          <p:spTgt spid="747"/>
                                        </p:tgtEl>
                                      </p:cBhvr>
                                    </p:animEffect>
                                  </p:childTnLst>
                                </p:cTn>
                              </p:par>
                            </p:childTnLst>
                          </p:cTn>
                        </p:par>
                        <p:par>
                          <p:cTn id="253" fill="hold">
                            <p:stCondLst>
                              <p:cond delay="16500"/>
                            </p:stCondLst>
                            <p:childTnLst>
                              <p:par>
                                <p:cTn id="254" presetID="14" presetClass="entr" presetSubtype="10" fill="hold" nodeType="afterEffect">
                                  <p:stCondLst>
                                    <p:cond delay="0"/>
                                  </p:stCondLst>
                                  <p:childTnLst>
                                    <p:set>
                                      <p:cBhvr>
                                        <p:cTn id="255" dur="1" fill="hold">
                                          <p:stCondLst>
                                            <p:cond delay="0"/>
                                          </p:stCondLst>
                                        </p:cTn>
                                        <p:tgtEl>
                                          <p:spTgt spid="751"/>
                                        </p:tgtEl>
                                        <p:attrNameLst>
                                          <p:attrName>style.visibility</p:attrName>
                                        </p:attrNameLst>
                                      </p:cBhvr>
                                      <p:to>
                                        <p:strVal val="visible"/>
                                      </p:to>
                                    </p:set>
                                    <p:animEffect transition="in" filter="randombar(horizontal)">
                                      <p:cBhvr>
                                        <p:cTn id="256"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animBg="1"/>
      <p:bldP spid="613" grpId="0" animBg="1"/>
      <p:bldP spid="614" grpId="0" animBg="1"/>
      <p:bldP spid="618" grpId="0" animBg="1"/>
      <p:bldP spid="619" grpId="0" animBg="1"/>
      <p:bldP spid="623" grpId="0" animBg="1"/>
      <p:bldP spid="624" grpId="0" animBg="1"/>
      <p:bldP spid="633" grpId="0" animBg="1"/>
      <p:bldP spid="634" grpId="0" animBg="1"/>
      <p:bldP spid="635" grpId="0" animBg="1"/>
      <p:bldP spid="636" grpId="0" animBg="1"/>
      <p:bldP spid="637" grpId="0" animBg="1"/>
      <p:bldP spid="638" grpId="0" animBg="1"/>
      <p:bldP spid="653" grpId="0" animBg="1"/>
      <p:bldP spid="654" grpId="0" animBg="1"/>
      <p:bldP spid="655" grpId="0" animBg="1"/>
      <p:bldP spid="660" grpId="0" animBg="1"/>
      <p:bldP spid="661" grpId="0" animBg="1"/>
      <p:bldP spid="662" grpId="0" animBg="1"/>
      <p:bldP spid="663" grpId="0" animBg="1"/>
      <p:bldP spid="664" grpId="0" animBg="1"/>
      <p:bldP spid="665" grpId="0" animBg="1"/>
      <p:bldP spid="666" grpId="0" animBg="1"/>
      <p:bldP spid="667" grpId="0" animBg="1"/>
      <p:bldP spid="7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567"/>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9" name="Rectangle 568"/>
          <p:cNvSpPr/>
          <p:nvPr/>
        </p:nvSpPr>
        <p:spPr>
          <a:xfrm>
            <a:off x="8487939" y="2740853"/>
            <a:ext cx="682976" cy="876454"/>
          </a:xfrm>
          <a:prstGeom prst="rect">
            <a:avLst/>
          </a:prstGeom>
          <a:solidFill>
            <a:srgbClr val="FFFFFF"/>
          </a:solidFill>
          <a:ln w="25400" cap="flat" cmpd="sng" algn="ctr">
            <a:solidFill>
              <a:srgbClr val="4F81BD">
                <a:shade val="50000"/>
              </a:srgbClr>
            </a:solidFill>
            <a:prstDash val="solid"/>
          </a:ln>
          <a:effectLst/>
        </p:spPr>
        <p:txBody>
          <a:bodyPr lIns="62174" rIns="0" rtlCol="0" anchor="ctr"/>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dirty="0">
              <a:ln>
                <a:noFill/>
              </a:ln>
              <a:solidFill>
                <a:prstClr val="black"/>
              </a:solidFill>
              <a:effectLst/>
              <a:uLnTx/>
              <a:uFillTx/>
              <a:latin typeface="Calibri"/>
              <a:ea typeface="+mn-ea"/>
              <a:cs typeface="+mn-cs"/>
            </a:endParaRPr>
          </a:p>
        </p:txBody>
      </p:sp>
      <p:grpSp>
        <p:nvGrpSpPr>
          <p:cNvPr id="570" name="Group 569"/>
          <p:cNvGrpSpPr/>
          <p:nvPr/>
        </p:nvGrpSpPr>
        <p:grpSpPr>
          <a:xfrm>
            <a:off x="6148556" y="3624354"/>
            <a:ext cx="2240346" cy="1375519"/>
            <a:chOff x="4520759" y="2665208"/>
            <a:chExt cx="1647463" cy="1011503"/>
          </a:xfrm>
        </p:grpSpPr>
        <p:sp>
          <p:nvSpPr>
            <p:cNvPr id="571" name="Rectangle 570"/>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72" name="Flowchart: Alternate Process 571"/>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573" name="Rectangle 572"/>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4" name="Rectangle 573"/>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75" name="Group 574"/>
          <p:cNvGrpSpPr/>
          <p:nvPr/>
        </p:nvGrpSpPr>
        <p:grpSpPr>
          <a:xfrm>
            <a:off x="7681908" y="4068843"/>
            <a:ext cx="561791" cy="561791"/>
            <a:chOff x="4609893" y="2672003"/>
            <a:chExt cx="472198" cy="472198"/>
          </a:xfrm>
        </p:grpSpPr>
        <p:sp>
          <p:nvSpPr>
            <p:cNvPr id="576" name="Rectangle 57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77" name="Picture 5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578" name="Group 577"/>
          <p:cNvGrpSpPr/>
          <p:nvPr/>
        </p:nvGrpSpPr>
        <p:grpSpPr>
          <a:xfrm>
            <a:off x="6803813" y="1113358"/>
            <a:ext cx="2313218" cy="1283173"/>
            <a:chOff x="304800" y="329375"/>
            <a:chExt cx="1701050" cy="943595"/>
          </a:xfrm>
        </p:grpSpPr>
        <p:sp>
          <p:nvSpPr>
            <p:cNvPr id="579" name="Rectangle 578"/>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58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0024157" y="4253165"/>
            <a:ext cx="2240346" cy="2041916"/>
            <a:chOff x="4156030" y="3457323"/>
            <a:chExt cx="1446249" cy="1096344"/>
          </a:xfrm>
        </p:grpSpPr>
        <p:sp>
          <p:nvSpPr>
            <p:cNvPr id="583" name="Rectangle 582"/>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4" name="Flowchart: Alternate Process 583"/>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585" name="Rectangle 584"/>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7" name="Group 586"/>
          <p:cNvGrpSpPr/>
          <p:nvPr/>
        </p:nvGrpSpPr>
        <p:grpSpPr>
          <a:xfrm>
            <a:off x="10025855" y="2582727"/>
            <a:ext cx="2238648" cy="1618238"/>
            <a:chOff x="4156030" y="3507406"/>
            <a:chExt cx="1446249" cy="892047"/>
          </a:xfrm>
        </p:grpSpPr>
        <p:sp>
          <p:nvSpPr>
            <p:cNvPr id="588" name="Rectangle 587"/>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9" name="Flowchart: Alternate Process 588"/>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590" name="Rectangle 589"/>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92" name="Group 591"/>
          <p:cNvGrpSpPr/>
          <p:nvPr/>
        </p:nvGrpSpPr>
        <p:grpSpPr>
          <a:xfrm>
            <a:off x="10020697" y="906697"/>
            <a:ext cx="2243809" cy="1542036"/>
            <a:chOff x="4156030" y="3457580"/>
            <a:chExt cx="1446249" cy="850991"/>
          </a:xfrm>
        </p:grpSpPr>
        <p:sp>
          <p:nvSpPr>
            <p:cNvPr id="593" name="Rectangle 592"/>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4" name="Flowchart: Alternate Process 593"/>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595" name="Rectangle 594"/>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Internal Storage 597"/>
          <p:cNvSpPr/>
          <p:nvPr/>
        </p:nvSpPr>
        <p:spPr bwMode="auto">
          <a:xfrm>
            <a:off x="6218237" y="5285459"/>
            <a:ext cx="1097113" cy="637940"/>
          </a:xfrm>
          <a:prstGeom prst="flowChartInternalStorage">
            <a:avLst/>
          </a:prstGeom>
          <a:solidFill>
            <a:srgbClr val="FF000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grpSp>
        <p:nvGrpSpPr>
          <p:cNvPr id="599" name="Group 598"/>
          <p:cNvGrpSpPr/>
          <p:nvPr/>
        </p:nvGrpSpPr>
        <p:grpSpPr>
          <a:xfrm>
            <a:off x="6255702" y="4364036"/>
            <a:ext cx="613217" cy="343759"/>
            <a:chOff x="3523102" y="1791568"/>
            <a:chExt cx="6746733" cy="3782104"/>
          </a:xfrm>
          <a:solidFill>
            <a:srgbClr val="00B050"/>
          </a:solidFill>
        </p:grpSpPr>
        <p:sp>
          <p:nvSpPr>
            <p:cNvPr id="600" name="Rectangle 5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6255020" y="4044106"/>
            <a:ext cx="613217" cy="343759"/>
            <a:chOff x="3523102" y="1791568"/>
            <a:chExt cx="6746733" cy="3782104"/>
          </a:xfrm>
          <a:solidFill>
            <a:srgbClr val="002060"/>
          </a:solidFill>
        </p:grpSpPr>
        <p:sp>
          <p:nvSpPr>
            <p:cNvPr id="604" name="Rectangle 6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7" name="Group 606"/>
          <p:cNvGrpSpPr/>
          <p:nvPr/>
        </p:nvGrpSpPr>
        <p:grpSpPr>
          <a:xfrm>
            <a:off x="6866300" y="4043505"/>
            <a:ext cx="613217" cy="343759"/>
            <a:chOff x="3523102" y="1791568"/>
            <a:chExt cx="6746733" cy="3782104"/>
          </a:xfrm>
          <a:solidFill>
            <a:srgbClr val="C00000"/>
          </a:solidFill>
        </p:grpSpPr>
        <p:sp>
          <p:nvSpPr>
            <p:cNvPr id="608" name="Rectangle 6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11"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570" y="5191630"/>
            <a:ext cx="915137" cy="792574"/>
          </a:xfrm>
          <a:prstGeom prst="rect">
            <a:avLst/>
          </a:prstGeom>
          <a:noFill/>
          <a:extLst>
            <a:ext uri="{909E8E84-426E-40DD-AFC4-6F175D3DCCD1}">
              <a14:hiddenFill xmlns:a14="http://schemas.microsoft.com/office/drawing/2010/main">
                <a:solidFill>
                  <a:srgbClr val="FFFFFF"/>
                </a:solidFill>
              </a14:hiddenFill>
            </a:ext>
          </a:extLst>
        </p:spPr>
      </p:pic>
      <p:grpSp>
        <p:nvGrpSpPr>
          <p:cNvPr id="612" name="Group 611"/>
          <p:cNvGrpSpPr/>
          <p:nvPr/>
        </p:nvGrpSpPr>
        <p:grpSpPr>
          <a:xfrm>
            <a:off x="6866300" y="4361183"/>
            <a:ext cx="613217" cy="343759"/>
            <a:chOff x="3523102" y="1791568"/>
            <a:chExt cx="6746733" cy="3782104"/>
          </a:xfrm>
          <a:solidFill>
            <a:srgbClr val="FFC000"/>
          </a:solidFill>
        </p:grpSpPr>
        <p:sp>
          <p:nvSpPr>
            <p:cNvPr id="613" name="Rectangle 61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6" name="Group 615"/>
          <p:cNvGrpSpPr/>
          <p:nvPr/>
        </p:nvGrpSpPr>
        <p:grpSpPr>
          <a:xfrm>
            <a:off x="1037108" y="3885257"/>
            <a:ext cx="2156747" cy="1995325"/>
            <a:chOff x="936574" y="2585780"/>
            <a:chExt cx="1585987" cy="1467284"/>
          </a:xfrm>
        </p:grpSpPr>
        <p:sp>
          <p:nvSpPr>
            <p:cNvPr id="617"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18"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19"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20"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1"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22"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23" name="Group 622"/>
          <p:cNvGrpSpPr/>
          <p:nvPr/>
        </p:nvGrpSpPr>
        <p:grpSpPr>
          <a:xfrm>
            <a:off x="1394366" y="4778149"/>
            <a:ext cx="735495" cy="453124"/>
            <a:chOff x="1926169" y="1632181"/>
            <a:chExt cx="540854" cy="333210"/>
          </a:xfrm>
        </p:grpSpPr>
        <p:sp>
          <p:nvSpPr>
            <p:cNvPr id="624" name="Rectangle 62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989961" y="1665409"/>
              <a:ext cx="413499" cy="266755"/>
              <a:chOff x="1371600" y="2038342"/>
              <a:chExt cx="609600" cy="393263"/>
            </a:xfrm>
          </p:grpSpPr>
          <p:cxnSp>
            <p:nvCxnSpPr>
              <p:cNvPr id="630" name="Straight Connector 62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1" name="Straight Connector 63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2" name="Straight Connector 63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3" name="Straight Connector 63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4" name="Straight Connector 63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35" name="Straight Connector 63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36" name="Straight Connector 63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37" name="Straight Connector 63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38" name="Straight Connector 63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27" name="Rectangle 62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8" name="Rectangle 62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9" name="Rectangle 62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39" name="Group 638"/>
          <p:cNvGrpSpPr/>
          <p:nvPr/>
        </p:nvGrpSpPr>
        <p:grpSpPr>
          <a:xfrm>
            <a:off x="10145887" y="1318003"/>
            <a:ext cx="598807" cy="335680"/>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10756778" y="1655203"/>
            <a:ext cx="598807" cy="335680"/>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10145887" y="1987894"/>
            <a:ext cx="598807" cy="335680"/>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1" name="Group 650"/>
          <p:cNvGrpSpPr/>
          <p:nvPr/>
        </p:nvGrpSpPr>
        <p:grpSpPr>
          <a:xfrm>
            <a:off x="10757032" y="1990883"/>
            <a:ext cx="598807" cy="335680"/>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10754818" y="1314776"/>
            <a:ext cx="598807" cy="335680"/>
            <a:chOff x="3523102" y="1791568"/>
            <a:chExt cx="6746733" cy="3782104"/>
          </a:xfrm>
          <a:solidFill>
            <a:srgbClr val="00B050"/>
          </a:solidFill>
        </p:grpSpPr>
        <p:sp>
          <p:nvSpPr>
            <p:cNvPr id="656" name="Rectangle 6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9" name="Group 658"/>
          <p:cNvGrpSpPr/>
          <p:nvPr/>
        </p:nvGrpSpPr>
        <p:grpSpPr>
          <a:xfrm>
            <a:off x="10145887" y="1655203"/>
            <a:ext cx="598807" cy="335680"/>
            <a:chOff x="3523102" y="1791568"/>
            <a:chExt cx="6746733" cy="3782104"/>
          </a:xfrm>
          <a:solidFill>
            <a:srgbClr val="002060"/>
          </a:solidFill>
        </p:grpSpPr>
        <p:sp>
          <p:nvSpPr>
            <p:cNvPr id="660" name="Rectangle 6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3" name="Group 662"/>
          <p:cNvGrpSpPr/>
          <p:nvPr/>
        </p:nvGrpSpPr>
        <p:grpSpPr>
          <a:xfrm>
            <a:off x="10132129" y="2993137"/>
            <a:ext cx="598807" cy="335680"/>
            <a:chOff x="3523102" y="1791568"/>
            <a:chExt cx="6746733" cy="3782104"/>
          </a:xfrm>
          <a:solidFill>
            <a:srgbClr val="00B050"/>
          </a:solidFill>
        </p:grpSpPr>
        <p:sp>
          <p:nvSpPr>
            <p:cNvPr id="664" name="Rectangle 6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6"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7" name="Group 666"/>
          <p:cNvGrpSpPr/>
          <p:nvPr/>
        </p:nvGrpSpPr>
        <p:grpSpPr>
          <a:xfrm>
            <a:off x="10743020" y="3330337"/>
            <a:ext cx="598807" cy="335680"/>
            <a:chOff x="3523102" y="1791568"/>
            <a:chExt cx="6746733" cy="3782104"/>
          </a:xfrm>
          <a:solidFill>
            <a:srgbClr val="002060"/>
          </a:solidFill>
        </p:grpSpPr>
        <p:sp>
          <p:nvSpPr>
            <p:cNvPr id="668" name="Rectangle 6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0"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1" name="Group 670"/>
          <p:cNvGrpSpPr/>
          <p:nvPr/>
        </p:nvGrpSpPr>
        <p:grpSpPr>
          <a:xfrm>
            <a:off x="10132129" y="3663028"/>
            <a:ext cx="598807" cy="335680"/>
            <a:chOff x="3523102" y="1791568"/>
            <a:chExt cx="6746733" cy="3782104"/>
          </a:xfrm>
          <a:solidFill>
            <a:srgbClr val="C00000"/>
          </a:solidFill>
        </p:grpSpPr>
        <p:sp>
          <p:nvSpPr>
            <p:cNvPr id="672" name="Rectangle 67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4"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5" name="Group 674"/>
          <p:cNvGrpSpPr/>
          <p:nvPr/>
        </p:nvGrpSpPr>
        <p:grpSpPr>
          <a:xfrm>
            <a:off x="10743273" y="3666017"/>
            <a:ext cx="598807" cy="335680"/>
            <a:chOff x="3523102" y="1791568"/>
            <a:chExt cx="6746733" cy="3782104"/>
          </a:xfrm>
          <a:solidFill>
            <a:srgbClr val="FFC000"/>
          </a:solidFill>
        </p:grpSpPr>
        <p:sp>
          <p:nvSpPr>
            <p:cNvPr id="676" name="Rectangle 67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9" name="Group 678"/>
          <p:cNvGrpSpPr/>
          <p:nvPr/>
        </p:nvGrpSpPr>
        <p:grpSpPr>
          <a:xfrm>
            <a:off x="10741060" y="2989910"/>
            <a:ext cx="598807" cy="335680"/>
            <a:chOff x="3523102" y="1791568"/>
            <a:chExt cx="6746733" cy="3782104"/>
          </a:xfrm>
          <a:solidFill>
            <a:srgbClr val="00B050"/>
          </a:solidFill>
        </p:grpSpPr>
        <p:sp>
          <p:nvSpPr>
            <p:cNvPr id="680" name="Rectangle 67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2"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3" name="Group 682"/>
          <p:cNvGrpSpPr/>
          <p:nvPr/>
        </p:nvGrpSpPr>
        <p:grpSpPr>
          <a:xfrm>
            <a:off x="10132129" y="3330337"/>
            <a:ext cx="598807" cy="335680"/>
            <a:chOff x="3523102" y="1791568"/>
            <a:chExt cx="6746733" cy="3782104"/>
          </a:xfrm>
          <a:solidFill>
            <a:srgbClr val="002060"/>
          </a:solidFill>
        </p:grpSpPr>
        <p:sp>
          <p:nvSpPr>
            <p:cNvPr id="684" name="Rectangle 68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6"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7" name="Group 686"/>
          <p:cNvGrpSpPr/>
          <p:nvPr/>
        </p:nvGrpSpPr>
        <p:grpSpPr>
          <a:xfrm>
            <a:off x="10166661" y="4748828"/>
            <a:ext cx="598807" cy="335680"/>
            <a:chOff x="3523102" y="1791568"/>
            <a:chExt cx="6746733" cy="3782104"/>
          </a:xfrm>
          <a:solidFill>
            <a:srgbClr val="00B050"/>
          </a:solidFill>
        </p:grpSpPr>
        <p:sp>
          <p:nvSpPr>
            <p:cNvPr id="688" name="Rectangle 68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0"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779707" y="5422214"/>
            <a:ext cx="598807" cy="335680"/>
            <a:chOff x="3523102" y="1791568"/>
            <a:chExt cx="6746733" cy="3782104"/>
          </a:xfrm>
          <a:solidFill>
            <a:srgbClr val="00206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166661" y="5759918"/>
            <a:ext cx="598807" cy="335680"/>
            <a:chOff x="3523102" y="1791568"/>
            <a:chExt cx="6746733" cy="3782104"/>
          </a:xfrm>
          <a:solidFill>
            <a:srgbClr val="C0000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777803" y="5762907"/>
            <a:ext cx="598807" cy="335680"/>
            <a:chOff x="3523102" y="1791568"/>
            <a:chExt cx="6746733" cy="3782104"/>
          </a:xfrm>
          <a:solidFill>
            <a:srgbClr val="FFC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75590" y="4745603"/>
            <a:ext cx="598807" cy="335680"/>
            <a:chOff x="3523102" y="1791568"/>
            <a:chExt cx="6746733" cy="3782104"/>
          </a:xfrm>
          <a:solidFill>
            <a:srgbClr val="00B05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168816" y="5422214"/>
            <a:ext cx="598807" cy="335680"/>
            <a:chOff x="3523102" y="1791568"/>
            <a:chExt cx="6746733" cy="3782104"/>
          </a:xfrm>
          <a:solidFill>
            <a:srgbClr val="00206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779707" y="5084510"/>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66208" y="5086033"/>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7568511" y="1740548"/>
            <a:ext cx="555340" cy="555340"/>
            <a:chOff x="4609893" y="2672003"/>
            <a:chExt cx="472198" cy="472198"/>
          </a:xfrm>
        </p:grpSpPr>
        <p:sp>
          <p:nvSpPr>
            <p:cNvPr id="720" name="Rectangle 719"/>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1" name="Picture 7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2" name="Group 721"/>
          <p:cNvGrpSpPr/>
          <p:nvPr/>
        </p:nvGrpSpPr>
        <p:grpSpPr>
          <a:xfrm>
            <a:off x="11570975" y="1308819"/>
            <a:ext cx="561791" cy="561791"/>
            <a:chOff x="4609893" y="2672003"/>
            <a:chExt cx="472198" cy="472198"/>
          </a:xfrm>
        </p:grpSpPr>
        <p:sp>
          <p:nvSpPr>
            <p:cNvPr id="723" name="Rectangle 72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4" name="Picture 7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5" name="Group 724"/>
          <p:cNvGrpSpPr/>
          <p:nvPr/>
        </p:nvGrpSpPr>
        <p:grpSpPr>
          <a:xfrm>
            <a:off x="11570975" y="2955799"/>
            <a:ext cx="561791" cy="561791"/>
            <a:chOff x="4609893" y="2672003"/>
            <a:chExt cx="472198" cy="472198"/>
          </a:xfrm>
        </p:grpSpPr>
        <p:sp>
          <p:nvSpPr>
            <p:cNvPr id="726" name="Rectangle 7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7" name="Picture 7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8" name="Group 727"/>
          <p:cNvGrpSpPr/>
          <p:nvPr/>
        </p:nvGrpSpPr>
        <p:grpSpPr>
          <a:xfrm>
            <a:off x="11570975" y="4750869"/>
            <a:ext cx="561791" cy="561791"/>
            <a:chOff x="4609893" y="2672003"/>
            <a:chExt cx="472198" cy="472198"/>
          </a:xfrm>
        </p:grpSpPr>
        <p:sp>
          <p:nvSpPr>
            <p:cNvPr id="729" name="Rectangle 72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0" name="Picture 7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31" name="Rectangle 730"/>
          <p:cNvSpPr/>
          <p:nvPr/>
        </p:nvSpPr>
        <p:spPr>
          <a:xfrm>
            <a:off x="8506393" y="2674311"/>
            <a:ext cx="543739" cy="469039"/>
          </a:xfrm>
          <a:prstGeom prst="rect">
            <a:avLst/>
          </a:prstGeom>
        </p:spPr>
        <p:txBody>
          <a:bodyPr wrap="none">
            <a:spAutoFit/>
          </a:bodyPr>
          <a:lstStyle/>
          <a:p>
            <a:pPr defTabSz="1243493"/>
            <a:r>
              <a:rPr lang="en-US" sz="2448" kern="0" dirty="0">
                <a:solidFill>
                  <a:prstClr val="black"/>
                </a:solidFill>
                <a:latin typeface="Calibri"/>
              </a:rPr>
              <a:t>CD</a:t>
            </a:r>
          </a:p>
        </p:txBody>
      </p:sp>
      <p:sp>
        <p:nvSpPr>
          <p:cNvPr id="732" name="Rectangle 731"/>
          <p:cNvSpPr/>
          <p:nvPr/>
        </p:nvSpPr>
        <p:spPr>
          <a:xfrm>
            <a:off x="9223293" y="1170061"/>
            <a:ext cx="360997" cy="5125020"/>
          </a:xfrm>
          <a:prstGeom prst="rect">
            <a:avLst/>
          </a:prstGeom>
          <a:noFill/>
          <a:ln w="25400" cap="flat" cmpd="sng" algn="ctr">
            <a:solidFill>
              <a:srgbClr val="4F81BD">
                <a:shade val="50000"/>
              </a:srgbClr>
            </a:solidFill>
            <a:prstDash val="solid"/>
          </a:ln>
          <a:effectLst/>
        </p:spPr>
        <p:txBody>
          <a:bodyPr vert="vert270" lIns="62174"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prstClr val="black"/>
                </a:solidFill>
                <a:effectLst/>
                <a:uLnTx/>
                <a:uFillTx/>
                <a:latin typeface="Calibri"/>
                <a:ea typeface="+mn-ea"/>
                <a:cs typeface="+mn-cs"/>
              </a:rPr>
              <a:t>Scheduling</a:t>
            </a:r>
          </a:p>
        </p:txBody>
      </p:sp>
      <p:sp>
        <p:nvSpPr>
          <p:cNvPr id="733" name="Rectangle 732"/>
          <p:cNvSpPr/>
          <p:nvPr/>
        </p:nvSpPr>
        <p:spPr>
          <a:xfrm>
            <a:off x="9637783" y="1170061"/>
            <a:ext cx="360997" cy="5125020"/>
          </a:xfrm>
          <a:prstGeom prst="rect">
            <a:avLst/>
          </a:prstGeom>
          <a:noFill/>
          <a:ln w="25400" cap="flat" cmpd="sng" algn="ctr">
            <a:solidFill>
              <a:srgbClr val="4F81BD">
                <a:shade val="50000"/>
              </a:srgbClr>
            </a:solidFill>
            <a:prstDash val="solid"/>
          </a:ln>
          <a:effectLst/>
        </p:spPr>
        <p:txBody>
          <a:bodyPr rot="0" spcFirstLastPara="0" vertOverflow="overflow" horzOverflow="overflow" vert="vert270" wrap="square" lIns="62174" tIns="62174" rIns="0" bIns="62174" numCol="1" spcCol="0" rtlCol="0" fromWordArt="0" anchor="ctr" anchorCtr="0" forceAA="0" compatLnSpc="1">
            <a:prstTxWarp prst="textNoShape">
              <a:avLst/>
            </a:prstTxWarp>
            <a:no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solidFill>
                <a:effectLst/>
                <a:uLnTx/>
                <a:uFillTx/>
                <a:latin typeface="Calibri"/>
                <a:ea typeface="+mn-ea"/>
                <a:cs typeface="+mn-cs"/>
              </a:rPr>
              <a:t>Orchestration</a:t>
            </a:r>
          </a:p>
        </p:txBody>
      </p:sp>
      <p:sp>
        <p:nvSpPr>
          <p:cNvPr id="734" name="Rectangle 733"/>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5" name="TextBox 734"/>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sp>
        <p:nvSpPr>
          <p:cNvPr id="736" name="Rectangle 735"/>
          <p:cNvSpPr/>
          <p:nvPr/>
        </p:nvSpPr>
        <p:spPr>
          <a:xfrm>
            <a:off x="3932648" y="3259544"/>
            <a:ext cx="4504130"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TextBox 736"/>
          <p:cNvSpPr txBox="1"/>
          <p:nvPr/>
        </p:nvSpPr>
        <p:spPr>
          <a:xfrm>
            <a:off x="3973669" y="5221461"/>
            <a:ext cx="2824307" cy="845744"/>
          </a:xfrm>
          <a:prstGeom prst="rect">
            <a:avLst/>
          </a:prstGeom>
          <a:noFill/>
        </p:spPr>
        <p:txBody>
          <a:bodyPr wrap="square" rtlCol="0">
            <a:spAutoFit/>
          </a:bodyPr>
          <a:lstStyle/>
          <a:p>
            <a:pPr defTabSz="1243493"/>
            <a:r>
              <a:rPr lang="en-US" sz="2448" kern="0" dirty="0">
                <a:solidFill>
                  <a:prstClr val="black"/>
                </a:solidFill>
                <a:latin typeface="Calibri"/>
              </a:rPr>
              <a:t>CI/Build</a:t>
            </a:r>
            <a:br>
              <a:rPr lang="en-US" sz="2448" kern="0" dirty="0">
                <a:solidFill>
                  <a:prstClr val="black"/>
                </a:solidFill>
                <a:latin typeface="Calibri"/>
              </a:rPr>
            </a:br>
            <a:r>
              <a:rPr lang="en-US" sz="2448" kern="0" dirty="0">
                <a:solidFill>
                  <a:prstClr val="black"/>
                </a:solidFill>
                <a:latin typeface="Calibri"/>
              </a:rPr>
              <a:t>Environment</a:t>
            </a:r>
          </a:p>
        </p:txBody>
      </p:sp>
      <p:sp>
        <p:nvSpPr>
          <p:cNvPr id="738" name="Rectangle 737"/>
          <p:cNvSpPr/>
          <p:nvPr/>
        </p:nvSpPr>
        <p:spPr>
          <a:xfrm>
            <a:off x="1037108" y="1233617"/>
            <a:ext cx="3045097" cy="1952777"/>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9" name="TextBox 738"/>
          <p:cNvSpPr txBox="1"/>
          <p:nvPr/>
        </p:nvSpPr>
        <p:spPr>
          <a:xfrm>
            <a:off x="1111364" y="2353206"/>
            <a:ext cx="2824307" cy="845744"/>
          </a:xfrm>
          <a:prstGeom prst="rect">
            <a:avLst/>
          </a:prstGeom>
          <a:noFill/>
        </p:spPr>
        <p:txBody>
          <a:bodyPr wrap="square" rtlCol="0">
            <a:spAutoFit/>
          </a:bodyPr>
          <a:lstStyle/>
          <a:p>
            <a:pPr defTabSz="1243493"/>
            <a:r>
              <a:rPr lang="en-US" sz="2448" kern="0" dirty="0">
                <a:solidFill>
                  <a:prstClr val="black"/>
                </a:solidFill>
                <a:latin typeface="Calibri"/>
              </a:rPr>
              <a:t>SCC</a:t>
            </a:r>
          </a:p>
          <a:p>
            <a:pPr defTabSz="1243493"/>
            <a:r>
              <a:rPr lang="en-US" sz="2448" kern="0" dirty="0">
                <a:solidFill>
                  <a:prstClr val="black"/>
                </a:solidFill>
                <a:latin typeface="Calibri"/>
              </a:rPr>
              <a:t>Environment</a:t>
            </a:r>
          </a:p>
        </p:txBody>
      </p:sp>
      <p:sp>
        <p:nvSpPr>
          <p:cNvPr id="7" name="Title 6"/>
          <p:cNvSpPr>
            <a:spLocks noGrp="1"/>
          </p:cNvSpPr>
          <p:nvPr>
            <p:ph type="title"/>
          </p:nvPr>
        </p:nvSpPr>
        <p:spPr/>
        <p:txBody>
          <a:bodyPr/>
          <a:lstStyle/>
          <a:p>
            <a:r>
              <a:rPr lang="en-US" dirty="0"/>
              <a:t>Container Workflow</a:t>
            </a:r>
          </a:p>
        </p:txBody>
      </p:sp>
    </p:spTree>
    <p:extLst>
      <p:ext uri="{BB962C8B-B14F-4D97-AF65-F5344CB8AC3E}">
        <p14:creationId xmlns:p14="http://schemas.microsoft.com/office/powerpoint/2010/main" val="58312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Rectangle 597"/>
          <p:cNvSpPr/>
          <p:nvPr/>
        </p:nvSpPr>
        <p:spPr>
          <a:xfrm>
            <a:off x="1049335" y="84938"/>
            <a:ext cx="2992827" cy="1107613"/>
          </a:xfrm>
          <a:prstGeom prst="rect">
            <a:avLst/>
          </a:prstGeom>
          <a:solidFill>
            <a:srgbClr val="45ACE8"/>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2176" b="0" i="0" u="none" strike="noStrike" kern="0" cap="none" spc="0" normalizeH="0" baseline="0" noProof="0" dirty="0">
              <a:ln>
                <a:noFill/>
              </a:ln>
              <a:solidFill>
                <a:srgbClr val="3B5059"/>
              </a:solidFill>
              <a:effectLst/>
              <a:uLnTx/>
              <a:uFillTx/>
              <a:latin typeface="Calibri"/>
              <a:ea typeface="+mn-ea"/>
              <a:cs typeface="+mn-cs"/>
            </a:endParaRPr>
          </a:p>
        </p:txBody>
      </p:sp>
      <p:sp>
        <p:nvSpPr>
          <p:cNvPr id="599" name="Rectangle 598"/>
          <p:cNvSpPr/>
          <p:nvPr/>
        </p:nvSpPr>
        <p:spPr>
          <a:xfrm>
            <a:off x="2678583" y="591630"/>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0" name="Group 599"/>
          <p:cNvGrpSpPr/>
          <p:nvPr/>
        </p:nvGrpSpPr>
        <p:grpSpPr>
          <a:xfrm>
            <a:off x="1037107" y="1271928"/>
            <a:ext cx="8033456" cy="3874842"/>
            <a:chOff x="761999" y="935326"/>
            <a:chExt cx="5907489" cy="2849407"/>
          </a:xfrm>
        </p:grpSpPr>
        <p:sp>
          <p:nvSpPr>
            <p:cNvPr id="601" name="Rectangle 600"/>
            <p:cNvSpPr/>
            <p:nvPr/>
          </p:nvSpPr>
          <p:spPr>
            <a:xfrm>
              <a:off x="4229848" y="2353447"/>
              <a:ext cx="2439640" cy="1431286"/>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2" name="Rectangle 601"/>
            <p:cNvSpPr/>
            <p:nvPr/>
          </p:nvSpPr>
          <p:spPr>
            <a:xfrm>
              <a:off x="761999" y="935326"/>
              <a:ext cx="3636841" cy="1729882"/>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3"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604" name="Rectangle 603"/>
          <p:cNvSpPr/>
          <p:nvPr/>
        </p:nvSpPr>
        <p:spPr>
          <a:xfrm>
            <a:off x="50149" y="3691738"/>
            <a:ext cx="3624954" cy="2099853"/>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5" name="Rectangle 604"/>
          <p:cNvSpPr/>
          <p:nvPr/>
        </p:nvSpPr>
        <p:spPr>
          <a:xfrm>
            <a:off x="59501" y="4222620"/>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ASP.NET </a:t>
            </a:r>
          </a:p>
          <a:p>
            <a:pPr marL="468469" lvl="1" indent="-233155" defTabSz="1243493">
              <a:buFont typeface="Arial" panose="020B0604020202020204" pitchFamily="34" charset="0"/>
              <a:buChar char="•"/>
            </a:pPr>
            <a:r>
              <a:rPr lang="en-US" sz="1496" kern="0" dirty="0">
                <a:solidFill>
                  <a:prstClr val="white"/>
                </a:solidFill>
                <a:latin typeface="Calibri"/>
              </a:rPr>
              <a:t>In Container Development</a:t>
            </a:r>
          </a:p>
          <a:p>
            <a:pPr marL="468469" lvl="1" indent="-233155" defTabSz="1243493">
              <a:buFont typeface="Arial" panose="020B0604020202020204" pitchFamily="34" charset="0"/>
              <a:buChar char="•"/>
            </a:pPr>
            <a:r>
              <a:rPr lang="en-US" sz="1496" kern="0" dirty="0">
                <a:solidFill>
                  <a:prstClr val="white"/>
                </a:solidFill>
                <a:latin typeface="Calibri"/>
              </a:rPr>
              <a:t>Edit &amp; Refresh</a:t>
            </a:r>
          </a:p>
          <a:p>
            <a:pPr marL="468469" lvl="1" indent="-233155" defTabSz="1243493">
              <a:buFont typeface="Arial" panose="020B0604020202020204" pitchFamily="34" charset="0"/>
              <a:buChar char="•"/>
            </a:pPr>
            <a:r>
              <a:rPr lang="en-US" sz="1496" kern="0" dirty="0">
                <a:solidFill>
                  <a:prstClr val="white"/>
                </a:solidFill>
                <a:latin typeface="Calibri"/>
              </a:rPr>
              <a:t>Breakpoint Debugging</a:t>
            </a:r>
          </a:p>
        </p:txBody>
      </p:sp>
      <p:sp>
        <p:nvSpPr>
          <p:cNvPr id="606" name="Rectangle 605"/>
          <p:cNvSpPr/>
          <p:nvPr/>
        </p:nvSpPr>
        <p:spPr>
          <a:xfrm>
            <a:off x="972273" y="5713403"/>
            <a:ext cx="3484380" cy="1287029"/>
          </a:xfrm>
          <a:prstGeom prst="rect">
            <a:avLst/>
          </a:prstGeom>
          <a:solidFill>
            <a:srgbClr val="137BC9"/>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7" name="Rectangle 606"/>
          <p:cNvSpPr/>
          <p:nvPr/>
        </p:nvSpPr>
        <p:spPr>
          <a:xfrm>
            <a:off x="6089357" y="130229"/>
            <a:ext cx="6346235" cy="3017967"/>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Rectangle 607"/>
          <p:cNvSpPr/>
          <p:nvPr/>
        </p:nvSpPr>
        <p:spPr>
          <a:xfrm>
            <a:off x="9129992" y="2660522"/>
            <a:ext cx="3305599" cy="4334003"/>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09" name="Group 608"/>
          <p:cNvGrpSpPr/>
          <p:nvPr/>
        </p:nvGrpSpPr>
        <p:grpSpPr>
          <a:xfrm>
            <a:off x="6148556" y="3624354"/>
            <a:ext cx="2240346" cy="1375519"/>
            <a:chOff x="4520759" y="2665208"/>
            <a:chExt cx="1647463" cy="1011503"/>
          </a:xfrm>
        </p:grpSpPr>
        <p:sp>
          <p:nvSpPr>
            <p:cNvPr id="610" name="Rectangle 609"/>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1" name="Flowchart: Alternate Process 610"/>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12" name="Rectangle 611"/>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3" name="Rectangle 612"/>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4" name="Group 613"/>
          <p:cNvGrpSpPr/>
          <p:nvPr/>
        </p:nvGrpSpPr>
        <p:grpSpPr>
          <a:xfrm>
            <a:off x="7681908" y="4068843"/>
            <a:ext cx="561791" cy="561791"/>
            <a:chOff x="4609893" y="2672003"/>
            <a:chExt cx="472198" cy="472198"/>
          </a:xfrm>
        </p:grpSpPr>
        <p:sp>
          <p:nvSpPr>
            <p:cNvPr id="615" name="Rectangle 61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16" name="Picture 6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17" name="Group 616"/>
          <p:cNvGrpSpPr/>
          <p:nvPr/>
        </p:nvGrpSpPr>
        <p:grpSpPr>
          <a:xfrm>
            <a:off x="6803813" y="1113358"/>
            <a:ext cx="2313218" cy="1283173"/>
            <a:chOff x="304800" y="329375"/>
            <a:chExt cx="1701050" cy="943595"/>
          </a:xfrm>
        </p:grpSpPr>
        <p:sp>
          <p:nvSpPr>
            <p:cNvPr id="618" name="Rectangle 617"/>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9" name="Flowchart: Alternate Process 618"/>
            <p:cNvSpPr/>
            <p:nvPr/>
          </p:nvSpPr>
          <p:spPr>
            <a:xfrm>
              <a:off x="304800" y="408051"/>
              <a:ext cx="1245789" cy="34085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Azure Hosted </a:t>
              </a:r>
              <a:br>
                <a:rPr kumimoji="0" lang="en-US" sz="1496" b="1" i="0" u="none" strike="noStrike" kern="0" cap="none" spc="0" normalizeH="0" baseline="0" noProof="0" dirty="0">
                  <a:ln>
                    <a:noFill/>
                  </a:ln>
                  <a:solidFill>
                    <a:prstClr val="black"/>
                  </a:solidFill>
                  <a:effectLst/>
                  <a:uLnTx/>
                  <a:uFillTx/>
                  <a:latin typeface="Calibri"/>
                  <a:ea typeface="+mn-ea"/>
                  <a:cs typeface="+mn-cs"/>
                </a:rPr>
              </a:br>
              <a:r>
                <a:rPr kumimoji="0" lang="en-US" sz="1496" b="1" i="0" u="none" strike="noStrike" kern="0" cap="none" spc="0" normalizeH="0" baseline="0" noProof="0" dirty="0">
                  <a:ln>
                    <a:noFill/>
                  </a:ln>
                  <a:solidFill>
                    <a:prstClr val="black"/>
                  </a:solidFill>
                  <a:effectLst/>
                  <a:uLnTx/>
                  <a:uFillTx/>
                  <a:latin typeface="Calibri"/>
                  <a:ea typeface="+mn-ea"/>
                  <a:cs typeface="+mn-cs"/>
                </a:rPr>
                <a:t>Private Registry*</a:t>
              </a:r>
            </a:p>
          </p:txBody>
        </p:sp>
        <p:pic>
          <p:nvPicPr>
            <p:cNvPr id="620"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21" name="Group 620"/>
          <p:cNvGrpSpPr/>
          <p:nvPr/>
        </p:nvGrpSpPr>
        <p:grpSpPr>
          <a:xfrm>
            <a:off x="10024157" y="4253165"/>
            <a:ext cx="2240346" cy="2041916"/>
            <a:chOff x="4156030" y="3457323"/>
            <a:chExt cx="1446249" cy="1096344"/>
          </a:xfrm>
        </p:grpSpPr>
        <p:sp>
          <p:nvSpPr>
            <p:cNvPr id="622" name="Rectangle 621"/>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3" name="Flowchart: Alternate Process 622"/>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24" name="Rectangle 623"/>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0025855" y="2582727"/>
            <a:ext cx="2238648" cy="1618238"/>
            <a:chOff x="4156030" y="3507406"/>
            <a:chExt cx="1446249" cy="892047"/>
          </a:xfrm>
        </p:grpSpPr>
        <p:sp>
          <p:nvSpPr>
            <p:cNvPr id="627" name="Rectangle 626"/>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8" name="Flowchart: Alternate Process 627"/>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29" name="Rectangle 628"/>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0" name="Rectangle 629"/>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1" name="Group 630"/>
          <p:cNvGrpSpPr/>
          <p:nvPr/>
        </p:nvGrpSpPr>
        <p:grpSpPr>
          <a:xfrm>
            <a:off x="10020697" y="906697"/>
            <a:ext cx="2243809" cy="1542036"/>
            <a:chOff x="4156030" y="3457580"/>
            <a:chExt cx="1446249" cy="850991"/>
          </a:xfrm>
        </p:grpSpPr>
        <p:sp>
          <p:nvSpPr>
            <p:cNvPr id="632" name="Rectangle 631"/>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3" name="Flowchart: Alternate Process 632"/>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34" name="Rectangle 633"/>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36" name="Picture 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259" y="5823024"/>
            <a:ext cx="325822" cy="325822"/>
          </a:xfrm>
          <a:prstGeom prst="rect">
            <a:avLst/>
          </a:prstGeom>
        </p:spPr>
      </p:pic>
      <p:sp>
        <p:nvSpPr>
          <p:cNvPr id="637" name="TextBox 636"/>
          <p:cNvSpPr txBox="1"/>
          <p:nvPr/>
        </p:nvSpPr>
        <p:spPr>
          <a:xfrm>
            <a:off x="1534339" y="5818994"/>
            <a:ext cx="1633781" cy="322524"/>
          </a:xfrm>
          <a:prstGeom prst="rect">
            <a:avLst/>
          </a:prstGeom>
          <a:noFill/>
        </p:spPr>
        <p:txBody>
          <a:bodyPr wrap="none" rtlCol="0">
            <a:spAutoFit/>
          </a:bodyPr>
          <a:lstStyle/>
          <a:p>
            <a:pPr algn="ctr" defTabSz="1243493"/>
            <a:r>
              <a:rPr lang="en-US" sz="1496" kern="0" dirty="0">
                <a:solidFill>
                  <a:prstClr val="white"/>
                </a:solidFill>
                <a:latin typeface="Calibri"/>
              </a:rPr>
              <a:t>Visual Studio Code</a:t>
            </a:r>
          </a:p>
        </p:txBody>
      </p:sp>
      <p:grpSp>
        <p:nvGrpSpPr>
          <p:cNvPr id="638" name="Group 637"/>
          <p:cNvGrpSpPr/>
          <p:nvPr/>
        </p:nvGrpSpPr>
        <p:grpSpPr>
          <a:xfrm>
            <a:off x="6255702" y="4364036"/>
            <a:ext cx="613217" cy="343759"/>
            <a:chOff x="3523102" y="1791568"/>
            <a:chExt cx="6746733" cy="3782104"/>
          </a:xfrm>
          <a:solidFill>
            <a:srgbClr val="00B050"/>
          </a:solidFill>
        </p:grpSpPr>
        <p:sp>
          <p:nvSpPr>
            <p:cNvPr id="639" name="Rectangle 6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0"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2" name="Group 641"/>
          <p:cNvGrpSpPr/>
          <p:nvPr/>
        </p:nvGrpSpPr>
        <p:grpSpPr>
          <a:xfrm>
            <a:off x="6255020" y="4044106"/>
            <a:ext cx="613217" cy="343759"/>
            <a:chOff x="3523102" y="1791568"/>
            <a:chExt cx="6746733" cy="3782104"/>
          </a:xfrm>
          <a:solidFill>
            <a:srgbClr val="002060"/>
          </a:solidFill>
        </p:grpSpPr>
        <p:sp>
          <p:nvSpPr>
            <p:cNvPr id="643" name="Rectangle 64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4"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6" name="Group 645"/>
          <p:cNvGrpSpPr/>
          <p:nvPr/>
        </p:nvGrpSpPr>
        <p:grpSpPr>
          <a:xfrm>
            <a:off x="6866300" y="4043505"/>
            <a:ext cx="613217" cy="343759"/>
            <a:chOff x="3523102" y="1791568"/>
            <a:chExt cx="6746733" cy="3782104"/>
          </a:xfrm>
          <a:solidFill>
            <a:srgbClr val="C00000"/>
          </a:solidFill>
        </p:grpSpPr>
        <p:sp>
          <p:nvSpPr>
            <p:cNvPr id="647" name="Rectangle 64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8"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TextBox 649"/>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grpSp>
        <p:nvGrpSpPr>
          <p:cNvPr id="651" name="Group 650"/>
          <p:cNvGrpSpPr/>
          <p:nvPr/>
        </p:nvGrpSpPr>
        <p:grpSpPr>
          <a:xfrm>
            <a:off x="6866300" y="4361183"/>
            <a:ext cx="613217" cy="343759"/>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2648810" y="4596596"/>
            <a:ext cx="1015129" cy="939151"/>
            <a:chOff x="936574" y="2585780"/>
            <a:chExt cx="1585987" cy="1467284"/>
          </a:xfrm>
        </p:grpSpPr>
        <p:sp>
          <p:nvSpPr>
            <p:cNvPr id="656"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Write/Edit</a:t>
              </a:r>
            </a:p>
          </p:txBody>
        </p:sp>
        <p:sp>
          <p:nvSpPr>
            <p:cNvPr id="657"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8"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Run</a:t>
              </a:r>
            </a:p>
          </p:txBody>
        </p:sp>
        <p:sp>
          <p:nvSpPr>
            <p:cNvPr id="659"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60"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Debug</a:t>
              </a:r>
            </a:p>
          </p:txBody>
        </p:sp>
        <p:sp>
          <p:nvSpPr>
            <p:cNvPr id="661"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62" name="Group 661"/>
          <p:cNvGrpSpPr/>
          <p:nvPr/>
        </p:nvGrpSpPr>
        <p:grpSpPr>
          <a:xfrm>
            <a:off x="10145887" y="1318003"/>
            <a:ext cx="598807" cy="335680"/>
            <a:chOff x="3523102" y="1791568"/>
            <a:chExt cx="6746733" cy="3782104"/>
          </a:xfrm>
          <a:solidFill>
            <a:srgbClr val="00B050"/>
          </a:solidFill>
        </p:grpSpPr>
        <p:sp>
          <p:nvSpPr>
            <p:cNvPr id="663" name="Rectangle 66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6" name="Group 665"/>
          <p:cNvGrpSpPr/>
          <p:nvPr/>
        </p:nvGrpSpPr>
        <p:grpSpPr>
          <a:xfrm>
            <a:off x="10756778" y="1655203"/>
            <a:ext cx="598807" cy="335680"/>
            <a:chOff x="3523102" y="1791568"/>
            <a:chExt cx="6746733" cy="3782104"/>
          </a:xfrm>
          <a:solidFill>
            <a:srgbClr val="002060"/>
          </a:solidFill>
        </p:grpSpPr>
        <p:sp>
          <p:nvSpPr>
            <p:cNvPr id="667" name="Rectangle 66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0" name="Group 669"/>
          <p:cNvGrpSpPr/>
          <p:nvPr/>
        </p:nvGrpSpPr>
        <p:grpSpPr>
          <a:xfrm>
            <a:off x="10145887" y="1987894"/>
            <a:ext cx="598807" cy="335680"/>
            <a:chOff x="3523102" y="1791568"/>
            <a:chExt cx="6746733" cy="3782104"/>
          </a:xfrm>
          <a:solidFill>
            <a:srgbClr val="C00000"/>
          </a:solidFill>
        </p:grpSpPr>
        <p:sp>
          <p:nvSpPr>
            <p:cNvPr id="671" name="Rectangle 67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4" name="Group 673"/>
          <p:cNvGrpSpPr/>
          <p:nvPr/>
        </p:nvGrpSpPr>
        <p:grpSpPr>
          <a:xfrm>
            <a:off x="10757032" y="1990883"/>
            <a:ext cx="598807" cy="335680"/>
            <a:chOff x="3523102" y="1791568"/>
            <a:chExt cx="6746733" cy="3782104"/>
          </a:xfrm>
          <a:solidFill>
            <a:srgbClr val="FFC000"/>
          </a:solidFill>
        </p:grpSpPr>
        <p:sp>
          <p:nvSpPr>
            <p:cNvPr id="675" name="Rectangle 67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8" name="Group 677"/>
          <p:cNvGrpSpPr/>
          <p:nvPr/>
        </p:nvGrpSpPr>
        <p:grpSpPr>
          <a:xfrm>
            <a:off x="10754818" y="1314776"/>
            <a:ext cx="598807" cy="335680"/>
            <a:chOff x="3523102" y="1791568"/>
            <a:chExt cx="6746733" cy="3782104"/>
          </a:xfrm>
          <a:solidFill>
            <a:srgbClr val="00B050"/>
          </a:solidFill>
        </p:grpSpPr>
        <p:sp>
          <p:nvSpPr>
            <p:cNvPr id="679" name="Rectangle 67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2" name="Group 681"/>
          <p:cNvGrpSpPr/>
          <p:nvPr/>
        </p:nvGrpSpPr>
        <p:grpSpPr>
          <a:xfrm>
            <a:off x="10145887" y="1655203"/>
            <a:ext cx="598807" cy="335680"/>
            <a:chOff x="3523102" y="1791568"/>
            <a:chExt cx="6746733" cy="3782104"/>
          </a:xfrm>
          <a:solidFill>
            <a:srgbClr val="002060"/>
          </a:solidFill>
        </p:grpSpPr>
        <p:sp>
          <p:nvSpPr>
            <p:cNvPr id="683" name="Rectangle 68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6" name="Group 685"/>
          <p:cNvGrpSpPr/>
          <p:nvPr/>
        </p:nvGrpSpPr>
        <p:grpSpPr>
          <a:xfrm>
            <a:off x="10132129" y="2993137"/>
            <a:ext cx="598807" cy="335680"/>
            <a:chOff x="3523102" y="1791568"/>
            <a:chExt cx="6746733" cy="3782104"/>
          </a:xfrm>
          <a:solidFill>
            <a:srgbClr val="00B050"/>
          </a:solidFill>
        </p:grpSpPr>
        <p:sp>
          <p:nvSpPr>
            <p:cNvPr id="687" name="Rectangle 68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0" name="Group 689"/>
          <p:cNvGrpSpPr/>
          <p:nvPr/>
        </p:nvGrpSpPr>
        <p:grpSpPr>
          <a:xfrm>
            <a:off x="10743020" y="3330337"/>
            <a:ext cx="598807" cy="335680"/>
            <a:chOff x="3523102" y="1791568"/>
            <a:chExt cx="6746733" cy="3782104"/>
          </a:xfrm>
          <a:solidFill>
            <a:srgbClr val="002060"/>
          </a:solidFill>
        </p:grpSpPr>
        <p:sp>
          <p:nvSpPr>
            <p:cNvPr id="691" name="Rectangle 69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4" name="Group 693"/>
          <p:cNvGrpSpPr/>
          <p:nvPr/>
        </p:nvGrpSpPr>
        <p:grpSpPr>
          <a:xfrm>
            <a:off x="10132129" y="3663028"/>
            <a:ext cx="598807" cy="335680"/>
            <a:chOff x="3523102" y="1791568"/>
            <a:chExt cx="6746733" cy="3782104"/>
          </a:xfrm>
          <a:solidFill>
            <a:srgbClr val="C00000"/>
          </a:solidFill>
        </p:grpSpPr>
        <p:sp>
          <p:nvSpPr>
            <p:cNvPr id="695" name="Rectangle 69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8" name="Group 697"/>
          <p:cNvGrpSpPr/>
          <p:nvPr/>
        </p:nvGrpSpPr>
        <p:grpSpPr>
          <a:xfrm>
            <a:off x="10743273" y="3666017"/>
            <a:ext cx="598807" cy="335680"/>
            <a:chOff x="3523102" y="1791568"/>
            <a:chExt cx="6746733" cy="3782104"/>
          </a:xfrm>
          <a:solidFill>
            <a:srgbClr val="FFC000"/>
          </a:solidFill>
        </p:grpSpPr>
        <p:sp>
          <p:nvSpPr>
            <p:cNvPr id="699" name="Rectangle 69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2" name="Group 701"/>
          <p:cNvGrpSpPr/>
          <p:nvPr/>
        </p:nvGrpSpPr>
        <p:grpSpPr>
          <a:xfrm>
            <a:off x="10741060" y="2989910"/>
            <a:ext cx="598807" cy="335680"/>
            <a:chOff x="3523102" y="1791568"/>
            <a:chExt cx="6746733" cy="3782104"/>
          </a:xfrm>
          <a:solidFill>
            <a:srgbClr val="00B050"/>
          </a:solidFill>
        </p:grpSpPr>
        <p:sp>
          <p:nvSpPr>
            <p:cNvPr id="703" name="Rectangle 70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6" name="Group 705"/>
          <p:cNvGrpSpPr/>
          <p:nvPr/>
        </p:nvGrpSpPr>
        <p:grpSpPr>
          <a:xfrm>
            <a:off x="10132129" y="3330337"/>
            <a:ext cx="598807" cy="335680"/>
            <a:chOff x="3523102" y="1791568"/>
            <a:chExt cx="6746733" cy="3782104"/>
          </a:xfrm>
          <a:solidFill>
            <a:srgbClr val="002060"/>
          </a:solidFill>
        </p:grpSpPr>
        <p:sp>
          <p:nvSpPr>
            <p:cNvPr id="707" name="Rectangle 70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0" name="Group 709"/>
          <p:cNvGrpSpPr/>
          <p:nvPr/>
        </p:nvGrpSpPr>
        <p:grpSpPr>
          <a:xfrm>
            <a:off x="10166661" y="4748828"/>
            <a:ext cx="598807" cy="335680"/>
            <a:chOff x="3523102" y="1791568"/>
            <a:chExt cx="6746733" cy="3782104"/>
          </a:xfrm>
          <a:solidFill>
            <a:srgbClr val="00B050"/>
          </a:solidFill>
        </p:grpSpPr>
        <p:sp>
          <p:nvSpPr>
            <p:cNvPr id="711" name="Rectangle 71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4" name="Group 713"/>
          <p:cNvGrpSpPr/>
          <p:nvPr/>
        </p:nvGrpSpPr>
        <p:grpSpPr>
          <a:xfrm>
            <a:off x="10779707" y="5422214"/>
            <a:ext cx="598807" cy="335680"/>
            <a:chOff x="3523102" y="1791568"/>
            <a:chExt cx="6746733" cy="3782104"/>
          </a:xfrm>
          <a:solidFill>
            <a:srgbClr val="002060"/>
          </a:solidFill>
        </p:grpSpPr>
        <p:sp>
          <p:nvSpPr>
            <p:cNvPr id="715" name="Rectangle 71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8" name="Group 717"/>
          <p:cNvGrpSpPr/>
          <p:nvPr/>
        </p:nvGrpSpPr>
        <p:grpSpPr>
          <a:xfrm>
            <a:off x="10166661" y="5759918"/>
            <a:ext cx="598807" cy="335680"/>
            <a:chOff x="3523102" y="1791568"/>
            <a:chExt cx="6746733" cy="3782104"/>
          </a:xfrm>
          <a:solidFill>
            <a:srgbClr val="C00000"/>
          </a:solidFill>
        </p:grpSpPr>
        <p:sp>
          <p:nvSpPr>
            <p:cNvPr id="719" name="Rectangle 71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2" name="Group 721"/>
          <p:cNvGrpSpPr/>
          <p:nvPr/>
        </p:nvGrpSpPr>
        <p:grpSpPr>
          <a:xfrm>
            <a:off x="10777803" y="5762907"/>
            <a:ext cx="598807" cy="335680"/>
            <a:chOff x="3523102" y="1791568"/>
            <a:chExt cx="6746733" cy="3782104"/>
          </a:xfrm>
          <a:solidFill>
            <a:srgbClr val="FFC000"/>
          </a:solidFill>
        </p:grpSpPr>
        <p:sp>
          <p:nvSpPr>
            <p:cNvPr id="723" name="Rectangle 72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6" name="Group 725"/>
          <p:cNvGrpSpPr/>
          <p:nvPr/>
        </p:nvGrpSpPr>
        <p:grpSpPr>
          <a:xfrm>
            <a:off x="10775590" y="4745603"/>
            <a:ext cx="598807" cy="335680"/>
            <a:chOff x="3523102" y="1791568"/>
            <a:chExt cx="6746733" cy="3782104"/>
          </a:xfrm>
          <a:solidFill>
            <a:srgbClr val="00B050"/>
          </a:solidFill>
        </p:grpSpPr>
        <p:sp>
          <p:nvSpPr>
            <p:cNvPr id="727" name="Rectangle 72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0" name="Group 729"/>
          <p:cNvGrpSpPr/>
          <p:nvPr/>
        </p:nvGrpSpPr>
        <p:grpSpPr>
          <a:xfrm>
            <a:off x="10168816" y="5422214"/>
            <a:ext cx="598807" cy="335680"/>
            <a:chOff x="3523102" y="1791568"/>
            <a:chExt cx="6746733" cy="3782104"/>
          </a:xfrm>
          <a:solidFill>
            <a:srgbClr val="002060"/>
          </a:solidFill>
        </p:grpSpPr>
        <p:sp>
          <p:nvSpPr>
            <p:cNvPr id="731" name="Rectangle 73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4" name="Group 733"/>
          <p:cNvGrpSpPr/>
          <p:nvPr/>
        </p:nvGrpSpPr>
        <p:grpSpPr>
          <a:xfrm>
            <a:off x="10779707" y="5084510"/>
            <a:ext cx="598807" cy="335680"/>
            <a:chOff x="3523102" y="1791568"/>
            <a:chExt cx="6746733" cy="3782104"/>
          </a:xfrm>
          <a:solidFill>
            <a:srgbClr val="002060"/>
          </a:solidFill>
        </p:grpSpPr>
        <p:sp>
          <p:nvSpPr>
            <p:cNvPr id="735" name="Rectangle 73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6"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8" name="Group 737"/>
          <p:cNvGrpSpPr/>
          <p:nvPr/>
        </p:nvGrpSpPr>
        <p:grpSpPr>
          <a:xfrm>
            <a:off x="10166208" y="5086033"/>
            <a:ext cx="598807" cy="335680"/>
            <a:chOff x="3523102" y="1791568"/>
            <a:chExt cx="6746733" cy="3782104"/>
          </a:xfrm>
          <a:solidFill>
            <a:srgbClr val="00B050"/>
          </a:solidFill>
        </p:grpSpPr>
        <p:sp>
          <p:nvSpPr>
            <p:cNvPr id="739" name="Rectangle 7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2" name="Group 741"/>
          <p:cNvGrpSpPr/>
          <p:nvPr/>
        </p:nvGrpSpPr>
        <p:grpSpPr>
          <a:xfrm>
            <a:off x="7568511" y="1740548"/>
            <a:ext cx="555340" cy="555340"/>
            <a:chOff x="4609893" y="2672003"/>
            <a:chExt cx="472198" cy="472198"/>
          </a:xfrm>
        </p:grpSpPr>
        <p:sp>
          <p:nvSpPr>
            <p:cNvPr id="743" name="Rectangle 74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44" name="Picture 7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4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085381" y="1359442"/>
            <a:ext cx="407667" cy="379389"/>
          </a:xfrm>
          <a:prstGeom prst="rect">
            <a:avLst/>
          </a:prstGeom>
          <a:noFill/>
          <a:extLst>
            <a:ext uri="{909E8E84-426E-40DD-AFC4-6F175D3DCCD1}">
              <a14:hiddenFill xmlns:a14="http://schemas.microsoft.com/office/drawing/2010/main">
                <a:solidFill>
                  <a:srgbClr val="FFFFFF"/>
                </a:solidFill>
              </a14:hiddenFill>
            </a:ext>
          </a:extLst>
        </p:spPr>
      </p:pic>
      <p:sp>
        <p:nvSpPr>
          <p:cNvPr id="746" name="Rectangle 745"/>
          <p:cNvSpPr/>
          <p:nvPr/>
        </p:nvSpPr>
        <p:spPr>
          <a:xfrm>
            <a:off x="1396546" y="1301434"/>
            <a:ext cx="4323918" cy="469039"/>
          </a:xfrm>
          <a:prstGeom prst="rect">
            <a:avLst/>
          </a:prstGeom>
        </p:spPr>
        <p:txBody>
          <a:bodyPr wrap="square">
            <a:spAutoFit/>
          </a:bodyPr>
          <a:lstStyle/>
          <a:p>
            <a:pPr defTabSz="1243493"/>
            <a:r>
              <a:rPr lang="en-US" sz="2448" kern="0" dirty="0">
                <a:solidFill>
                  <a:prstClr val="white"/>
                </a:solidFill>
                <a:latin typeface="Calibri"/>
              </a:rPr>
              <a:t>Visual Studio Team Services</a:t>
            </a:r>
          </a:p>
        </p:txBody>
      </p:sp>
      <p:sp>
        <p:nvSpPr>
          <p:cNvPr id="747" name="Rectangle 746"/>
          <p:cNvSpPr/>
          <p:nvPr/>
        </p:nvSpPr>
        <p:spPr>
          <a:xfrm>
            <a:off x="1244156" y="1725559"/>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Source Code Control</a:t>
            </a:r>
          </a:p>
          <a:p>
            <a:pPr marL="233155" indent="-233155" defTabSz="1243493">
              <a:buFont typeface="Arial" panose="020B0604020202020204" pitchFamily="34" charset="0"/>
              <a:buChar char="•"/>
            </a:pPr>
            <a:r>
              <a:rPr lang="en-US" sz="1496" kern="0" dirty="0">
                <a:solidFill>
                  <a:prstClr val="white"/>
                </a:solidFill>
                <a:latin typeface="Calibri"/>
              </a:rPr>
              <a:t>Build </a:t>
            </a:r>
          </a:p>
          <a:p>
            <a:pPr marL="233155" indent="-233155" defTabSz="1243493">
              <a:buFont typeface="Arial" panose="020B0604020202020204" pitchFamily="34" charset="0"/>
              <a:buChar char="•"/>
            </a:pPr>
            <a:r>
              <a:rPr lang="en-US" sz="1496" kern="0" dirty="0">
                <a:solidFill>
                  <a:prstClr val="white"/>
                </a:solidFill>
                <a:latin typeface="Calibri"/>
              </a:rPr>
              <a:t>Continuous Integration</a:t>
            </a:r>
          </a:p>
          <a:p>
            <a:pPr marL="233155" indent="-233155" defTabSz="1243493">
              <a:buFont typeface="Arial" panose="020B0604020202020204" pitchFamily="34" charset="0"/>
              <a:buChar char="•"/>
            </a:pPr>
            <a:r>
              <a:rPr lang="en-US" sz="1496" kern="0" dirty="0">
                <a:solidFill>
                  <a:prstClr val="white"/>
                </a:solidFill>
                <a:latin typeface="Calibri"/>
              </a:rPr>
              <a:t>3</a:t>
            </a:r>
            <a:r>
              <a:rPr lang="en-US" sz="1496" kern="0" baseline="30000" dirty="0">
                <a:solidFill>
                  <a:prstClr val="white"/>
                </a:solidFill>
                <a:latin typeface="Calibri"/>
              </a:rPr>
              <a:t>rd</a:t>
            </a:r>
            <a:r>
              <a:rPr lang="en-US" sz="1496" kern="0" dirty="0">
                <a:solidFill>
                  <a:prstClr val="white"/>
                </a:solidFill>
                <a:latin typeface="Calibri"/>
              </a:rPr>
              <a:t> Party Integration:</a:t>
            </a:r>
          </a:p>
        </p:txBody>
      </p:sp>
      <p:pic>
        <p:nvPicPr>
          <p:cNvPr id="748"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598" y="2807439"/>
            <a:ext cx="1039585" cy="353601"/>
          </a:xfrm>
          <a:prstGeom prst="rect">
            <a:avLst/>
          </a:prstGeom>
          <a:noFill/>
          <a:extLst>
            <a:ext uri="{909E8E84-426E-40DD-AFC4-6F175D3DCCD1}">
              <a14:hiddenFill xmlns:a14="http://schemas.microsoft.com/office/drawing/2010/main">
                <a:solidFill>
                  <a:srgbClr val="FFFFFF"/>
                </a:solidFill>
              </a14:hiddenFill>
            </a:ext>
          </a:extLst>
        </p:spPr>
      </p:pic>
      <p:pic>
        <p:nvPicPr>
          <p:cNvPr id="749"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6295" y="2778014"/>
            <a:ext cx="1282468" cy="412452"/>
          </a:xfrm>
          <a:prstGeom prst="rect">
            <a:avLst/>
          </a:prstGeom>
          <a:noFill/>
          <a:extLst>
            <a:ext uri="{909E8E84-426E-40DD-AFC4-6F175D3DCCD1}">
              <a14:hiddenFill xmlns:a14="http://schemas.microsoft.com/office/drawing/2010/main">
                <a:solidFill>
                  <a:srgbClr val="FFFFFF"/>
                </a:solidFill>
              </a14:hiddenFill>
            </a:ext>
          </a:extLst>
        </p:spPr>
      </p:pic>
      <p:pic>
        <p:nvPicPr>
          <p:cNvPr id="750"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838888" y="2793241"/>
            <a:ext cx="1534842" cy="381997"/>
          </a:xfrm>
          <a:prstGeom prst="rect">
            <a:avLst/>
          </a:prstGeom>
          <a:noFill/>
          <a:extLst>
            <a:ext uri="{909E8E84-426E-40DD-AFC4-6F175D3DCCD1}">
              <a14:hiddenFill xmlns:a14="http://schemas.microsoft.com/office/drawing/2010/main">
                <a:solidFill>
                  <a:srgbClr val="FFFFFF"/>
                </a:solidFill>
              </a14:hiddenFill>
            </a:ext>
          </a:extLst>
        </p:spPr>
      </p:pic>
      <p:sp>
        <p:nvSpPr>
          <p:cNvPr id="751" name="Rectangle 750"/>
          <p:cNvSpPr/>
          <p:nvPr/>
        </p:nvSpPr>
        <p:spPr>
          <a:xfrm>
            <a:off x="5812382" y="3220935"/>
            <a:ext cx="2767530" cy="343492"/>
          </a:xfrm>
          <a:prstGeom prst="rect">
            <a:avLst/>
          </a:prstGeom>
        </p:spPr>
        <p:txBody>
          <a:bodyPr wrap="square">
            <a:spAutoFit/>
          </a:bodyPr>
          <a:lstStyle/>
          <a:p>
            <a:pPr defTabSz="1243493"/>
            <a:r>
              <a:rPr lang="en-US" sz="1632" kern="0" dirty="0">
                <a:solidFill>
                  <a:prstClr val="white"/>
                </a:solidFill>
                <a:latin typeface="Calibri"/>
              </a:rPr>
              <a:t>VSTS Build Agents w/ Docker</a:t>
            </a:r>
          </a:p>
        </p:txBody>
      </p:sp>
      <p:pic>
        <p:nvPicPr>
          <p:cNvPr id="75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119437" y="138327"/>
            <a:ext cx="2350774" cy="384599"/>
          </a:xfrm>
          <a:prstGeom prst="rect">
            <a:avLst/>
          </a:prstGeom>
          <a:noFill/>
          <a:extLst>
            <a:ext uri="{909E8E84-426E-40DD-AFC4-6F175D3DCCD1}">
              <a14:hiddenFill xmlns:a14="http://schemas.microsoft.com/office/drawing/2010/main">
                <a:solidFill>
                  <a:srgbClr val="FFFFFF"/>
                </a:solidFill>
              </a14:hiddenFill>
            </a:ext>
          </a:extLst>
        </p:spPr>
      </p:pic>
      <p:sp>
        <p:nvSpPr>
          <p:cNvPr id="753" name="Rectangle 752"/>
          <p:cNvSpPr/>
          <p:nvPr/>
        </p:nvSpPr>
        <p:spPr>
          <a:xfrm>
            <a:off x="6127222" y="438258"/>
            <a:ext cx="3821429" cy="751552"/>
          </a:xfrm>
          <a:prstGeom prst="rect">
            <a:avLst/>
          </a:prstGeom>
        </p:spPr>
        <p:txBody>
          <a:bodyPr wrap="square">
            <a:spAutoFit/>
          </a:bodyPr>
          <a:lstStyle/>
          <a:p>
            <a:pPr marL="233155" indent="-233155" defTabSz="1243493">
              <a:buFont typeface="Arial" panose="020B0604020202020204" pitchFamily="34" charset="0"/>
              <a:buChar char="•"/>
            </a:pPr>
            <a:r>
              <a:rPr lang="en-US" sz="1428" kern="0" dirty="0">
                <a:solidFill>
                  <a:sysClr val="windowText" lastClr="000000"/>
                </a:solidFill>
                <a:latin typeface="Calibri"/>
              </a:rPr>
              <a:t>VM Scale Sets</a:t>
            </a:r>
          </a:p>
          <a:p>
            <a:pPr marL="233155" indent="-233155" defTabSz="1243493">
              <a:buFont typeface="Arial" panose="020B0604020202020204" pitchFamily="34" charset="0"/>
              <a:buChar char="•"/>
            </a:pPr>
            <a:r>
              <a:rPr lang="en-US" sz="1428" kern="0" dirty="0">
                <a:solidFill>
                  <a:sysClr val="windowText" lastClr="000000"/>
                </a:solidFill>
                <a:latin typeface="Calibri"/>
              </a:rPr>
              <a:t>Azure Container Service</a:t>
            </a:r>
          </a:p>
          <a:p>
            <a:pPr marL="233155" indent="-233155" defTabSz="1243493">
              <a:buFont typeface="Arial" panose="020B0604020202020204" pitchFamily="34" charset="0"/>
              <a:buChar char="•"/>
            </a:pPr>
            <a:r>
              <a:rPr lang="en-US" sz="1428" kern="0" dirty="0">
                <a:solidFill>
                  <a:sysClr val="windowText" lastClr="000000"/>
                </a:solidFill>
                <a:latin typeface="Calibri"/>
              </a:rPr>
              <a:t>Azure Hosted Docker Private  Registry</a:t>
            </a:r>
          </a:p>
        </p:txBody>
      </p:sp>
      <p:grpSp>
        <p:nvGrpSpPr>
          <p:cNvPr id="754" name="Group 753"/>
          <p:cNvGrpSpPr/>
          <p:nvPr/>
        </p:nvGrpSpPr>
        <p:grpSpPr>
          <a:xfrm>
            <a:off x="11570975" y="1308819"/>
            <a:ext cx="561791" cy="561791"/>
            <a:chOff x="4609893" y="2672003"/>
            <a:chExt cx="472198" cy="472198"/>
          </a:xfrm>
        </p:grpSpPr>
        <p:sp>
          <p:nvSpPr>
            <p:cNvPr id="755" name="Rectangle 75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6" name="Picture 7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57" name="Rectangle 756"/>
          <p:cNvSpPr/>
          <p:nvPr/>
        </p:nvSpPr>
        <p:spPr>
          <a:xfrm>
            <a:off x="6306862" y="2499240"/>
            <a:ext cx="3639905"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prstClr val="white"/>
                </a:solidFill>
                <a:effectLst/>
                <a:uLnTx/>
                <a:uFillTx/>
                <a:latin typeface="Calibri"/>
                <a:ea typeface="+mn-ea"/>
                <a:cs typeface="+mn-cs"/>
              </a:rPr>
              <a:t>Azure Container Service</a:t>
            </a:r>
          </a:p>
        </p:txBody>
      </p:sp>
      <p:grpSp>
        <p:nvGrpSpPr>
          <p:cNvPr id="758" name="Group 757"/>
          <p:cNvGrpSpPr/>
          <p:nvPr/>
        </p:nvGrpSpPr>
        <p:grpSpPr>
          <a:xfrm>
            <a:off x="11570975" y="2955799"/>
            <a:ext cx="561791" cy="561791"/>
            <a:chOff x="4609893" y="2672003"/>
            <a:chExt cx="472198" cy="472198"/>
          </a:xfrm>
        </p:grpSpPr>
        <p:sp>
          <p:nvSpPr>
            <p:cNvPr id="759" name="Rectangle 75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0" name="Picture 7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61" name="Group 760"/>
          <p:cNvGrpSpPr/>
          <p:nvPr/>
        </p:nvGrpSpPr>
        <p:grpSpPr>
          <a:xfrm>
            <a:off x="11570975" y="4750869"/>
            <a:ext cx="561791" cy="561791"/>
            <a:chOff x="4609893" y="2672003"/>
            <a:chExt cx="472198" cy="472198"/>
          </a:xfrm>
        </p:grpSpPr>
        <p:sp>
          <p:nvSpPr>
            <p:cNvPr id="762" name="Rectangle 76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3" name="Picture 7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64"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22681" y="3784392"/>
            <a:ext cx="305653" cy="284451"/>
          </a:xfrm>
          <a:prstGeom prst="rect">
            <a:avLst/>
          </a:prstGeom>
          <a:noFill/>
          <a:extLst>
            <a:ext uri="{909E8E84-426E-40DD-AFC4-6F175D3DCCD1}">
              <a14:hiddenFill xmlns:a14="http://schemas.microsoft.com/office/drawing/2010/main">
                <a:solidFill>
                  <a:srgbClr val="FFFFFF"/>
                </a:solidFill>
              </a14:hiddenFill>
            </a:ext>
          </a:extLst>
        </p:spPr>
      </p:pic>
      <p:sp>
        <p:nvSpPr>
          <p:cNvPr id="765" name="Rectangle 764"/>
          <p:cNvSpPr/>
          <p:nvPr/>
        </p:nvSpPr>
        <p:spPr>
          <a:xfrm>
            <a:off x="311749" y="3742313"/>
            <a:ext cx="4323918" cy="343492"/>
          </a:xfrm>
          <a:prstGeom prst="rect">
            <a:avLst/>
          </a:prstGeom>
        </p:spPr>
        <p:txBody>
          <a:bodyPr wrap="square">
            <a:spAutoFit/>
          </a:bodyPr>
          <a:lstStyle/>
          <a:p>
            <a:pPr defTabSz="1243493"/>
            <a:r>
              <a:rPr lang="en-US" sz="1632" kern="0" dirty="0">
                <a:solidFill>
                  <a:prstClr val="white"/>
                </a:solidFill>
                <a:latin typeface="Calibri"/>
              </a:rPr>
              <a:t>Visual Studio</a:t>
            </a:r>
          </a:p>
        </p:txBody>
      </p:sp>
      <p:pic>
        <p:nvPicPr>
          <p:cNvPr id="766" name="Picture 14" descr="http://www.unixstickers.com/image/cache/data/stickers/docker/Docker-logo-and-type.sh-340x34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74862" y="5228680"/>
            <a:ext cx="1151114" cy="286493"/>
          </a:xfrm>
          <a:prstGeom prst="rect">
            <a:avLst/>
          </a:prstGeom>
          <a:noFill/>
          <a:extLst>
            <a:ext uri="{909E8E84-426E-40DD-AFC4-6F175D3DCCD1}">
              <a14:hiddenFill xmlns:a14="http://schemas.microsoft.com/office/drawing/2010/main">
                <a:solidFill>
                  <a:srgbClr val="FFFFFF"/>
                </a:solidFill>
              </a14:hiddenFill>
            </a:ext>
          </a:extLst>
        </p:spPr>
      </p:pic>
      <p:sp>
        <p:nvSpPr>
          <p:cNvPr id="767" name="Rectangle 766"/>
          <p:cNvSpPr/>
          <p:nvPr/>
        </p:nvSpPr>
        <p:spPr>
          <a:xfrm>
            <a:off x="1347976" y="6046831"/>
            <a:ext cx="3212498" cy="552715"/>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Docker Language Services</a:t>
            </a:r>
          </a:p>
          <a:p>
            <a:pPr marL="233155" indent="-233155" defTabSz="1243493">
              <a:buFont typeface="Arial" panose="020B0604020202020204" pitchFamily="34" charset="0"/>
              <a:buChar char="•"/>
            </a:pPr>
            <a:r>
              <a:rPr lang="en-US" sz="1496" kern="0" dirty="0">
                <a:solidFill>
                  <a:prstClr val="white"/>
                </a:solidFill>
                <a:latin typeface="Calibri"/>
              </a:rPr>
              <a:t>Docker Scaffolding w/</a:t>
            </a:r>
            <a:r>
              <a:rPr lang="en-US" sz="1496" kern="0" dirty="0" err="1">
                <a:solidFill>
                  <a:prstClr val="white"/>
                </a:solidFill>
                <a:latin typeface="Calibri"/>
              </a:rPr>
              <a:t>yo</a:t>
            </a:r>
            <a:r>
              <a:rPr lang="en-US" sz="1496" kern="0" dirty="0">
                <a:solidFill>
                  <a:prstClr val="white"/>
                </a:solidFill>
                <a:latin typeface="Calibri"/>
              </a:rPr>
              <a:t> docker</a:t>
            </a:r>
          </a:p>
        </p:txBody>
      </p:sp>
      <p:pic>
        <p:nvPicPr>
          <p:cNvPr id="768" name="Picture 24" descr="http://upload.wikimedia.org/wikipedia/commons/7/79/Docker_(container_engin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15" y="162436"/>
            <a:ext cx="1210134" cy="289225"/>
          </a:xfrm>
          <a:prstGeom prst="rect">
            <a:avLst/>
          </a:prstGeom>
          <a:noFill/>
          <a:extLst>
            <a:ext uri="{909E8E84-426E-40DD-AFC4-6F175D3DCCD1}">
              <a14:hiddenFill xmlns:a14="http://schemas.microsoft.com/office/drawing/2010/main">
                <a:solidFill>
                  <a:srgbClr val="FFFFFF"/>
                </a:solidFill>
              </a14:hiddenFill>
            </a:ext>
          </a:extLst>
        </p:spPr>
      </p:pic>
      <p:sp>
        <p:nvSpPr>
          <p:cNvPr id="769" name="Rectangle 768"/>
          <p:cNvSpPr/>
          <p:nvPr/>
        </p:nvSpPr>
        <p:spPr>
          <a:xfrm>
            <a:off x="2263552" y="101316"/>
            <a:ext cx="1790875" cy="427168"/>
          </a:xfrm>
          <a:prstGeom prst="rect">
            <a:avLst/>
          </a:prstGeom>
        </p:spPr>
        <p:txBody>
          <a:bodyPr wrap="none">
            <a:spAutoFit/>
          </a:bodyPr>
          <a:lstStyle/>
          <a:p>
            <a:pPr defTabSz="1243493"/>
            <a:r>
              <a:rPr lang="en-US" sz="2176" kern="0" dirty="0">
                <a:solidFill>
                  <a:srgbClr val="3B5059"/>
                </a:solidFill>
                <a:latin typeface="Calibri"/>
              </a:rPr>
              <a:t>public registry</a:t>
            </a:r>
          </a:p>
        </p:txBody>
      </p:sp>
      <p:sp>
        <p:nvSpPr>
          <p:cNvPr id="770" name="Rectangle 769"/>
          <p:cNvSpPr/>
          <p:nvPr/>
        </p:nvSpPr>
        <p:spPr>
          <a:xfrm>
            <a:off x="1526404" y="594272"/>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1" name="Picture 26" descr="http://www.andrewkeir.com/wp-content/uploads/windows-8-logo-excerpt.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601013" y="677440"/>
            <a:ext cx="342360" cy="325242"/>
          </a:xfrm>
          <a:prstGeom prst="rect">
            <a:avLst/>
          </a:prstGeom>
          <a:noFill/>
          <a:extLst>
            <a:ext uri="{909E8E84-426E-40DD-AFC4-6F175D3DCCD1}">
              <a14:hiddenFill xmlns:a14="http://schemas.microsoft.com/office/drawing/2010/main">
                <a:solidFill>
                  <a:srgbClr val="FFFFFF"/>
                </a:solidFill>
              </a14:hiddenFill>
            </a:ext>
          </a:extLst>
        </p:spPr>
      </p:pic>
      <p:sp>
        <p:nvSpPr>
          <p:cNvPr id="772" name="Rectangle 771"/>
          <p:cNvSpPr/>
          <p:nvPr/>
        </p:nvSpPr>
        <p:spPr>
          <a:xfrm>
            <a:off x="2068009" y="591026"/>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3" name="Rectangle 772"/>
          <p:cNvSpPr/>
          <p:nvPr/>
        </p:nvSpPr>
        <p:spPr>
          <a:xfrm>
            <a:off x="2028726" y="715359"/>
            <a:ext cx="559769" cy="196977"/>
          </a:xfrm>
          <a:prstGeom prst="rect">
            <a:avLst/>
          </a:prstGeom>
        </p:spPr>
        <p:txBody>
          <a:bodyPr wrap="none">
            <a:spAutoFit/>
          </a:bodyPr>
          <a:lstStyle/>
          <a:p>
            <a:pPr algn="ctr" defTabSz="1243493"/>
            <a:r>
              <a:rPr lang="en-US" sz="680" b="1" kern="0" dirty="0">
                <a:solidFill>
                  <a:srgbClr val="FFFFFF"/>
                </a:solidFill>
                <a:latin typeface="wf_segoe-ui_light"/>
              </a:rPr>
              <a:t>ASP.NET</a:t>
            </a:r>
          </a:p>
        </p:txBody>
      </p:sp>
      <p:pic>
        <p:nvPicPr>
          <p:cNvPr id="774" name="Picture 7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4781" y="678728"/>
            <a:ext cx="261518" cy="307022"/>
          </a:xfrm>
          <a:prstGeom prst="rect">
            <a:avLst/>
          </a:prstGeom>
        </p:spPr>
      </p:pic>
      <p:pic>
        <p:nvPicPr>
          <p:cNvPr id="775" name="Picture 7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8844" y="6603246"/>
            <a:ext cx="662386" cy="396023"/>
          </a:xfrm>
          <a:prstGeom prst="rect">
            <a:avLst/>
          </a:prstGeom>
        </p:spPr>
      </p:pic>
      <p:sp>
        <p:nvSpPr>
          <p:cNvPr id="776" name="Rectangle 775"/>
          <p:cNvSpPr/>
          <p:nvPr/>
        </p:nvSpPr>
        <p:spPr>
          <a:xfrm rot="16200000">
            <a:off x="7133783" y="3466725"/>
            <a:ext cx="5055843"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prstClr val="white"/>
                </a:solidFill>
                <a:effectLst/>
                <a:uLnTx/>
                <a:uFillTx/>
                <a:latin typeface="Calibri"/>
                <a:ea typeface="+mn-ea"/>
                <a:cs typeface="+mn-cs"/>
              </a:rPr>
              <a:t>Orchestration &amp; Scheduling  - Marathon / Docker Swarm</a:t>
            </a:r>
          </a:p>
        </p:txBody>
      </p:sp>
      <p:pic>
        <p:nvPicPr>
          <p:cNvPr id="777" name="Picture 2" descr="https://raw.githubusercontent.com/docker/swarm/master/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34815" t="3497" r="34264" b="3163"/>
          <a:stretch/>
        </p:blipFill>
        <p:spPr bwMode="auto">
          <a:xfrm>
            <a:off x="9492608" y="2103478"/>
            <a:ext cx="328402" cy="446170"/>
          </a:xfrm>
          <a:prstGeom prst="rect">
            <a:avLst/>
          </a:prstGeom>
          <a:noFill/>
          <a:extLst>
            <a:ext uri="{909E8E84-426E-40DD-AFC4-6F175D3DCCD1}">
              <a14:hiddenFill xmlns:a14="http://schemas.microsoft.com/office/drawing/2010/main">
                <a:solidFill>
                  <a:srgbClr val="FFFFFF"/>
                </a:solidFill>
              </a14:hiddenFill>
            </a:ext>
          </a:extLst>
        </p:spPr>
      </p:pic>
      <p:pic>
        <p:nvPicPr>
          <p:cNvPr id="778" name="Picture 20" descr="http://tctechcrunch2011.files.wordpress.com/2013/09/mesos_logo.png?w=300&amp;h=1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68431" y="2576945"/>
            <a:ext cx="667508" cy="24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35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02059"/>
          </a:xfrm>
        </p:spPr>
        <p:txBody>
          <a:bodyPr/>
          <a:lstStyle/>
          <a:p>
            <a:r>
              <a:rPr lang="en-US" dirty="0"/>
              <a:t>Docker Build Steps</a:t>
            </a:r>
          </a:p>
          <a:p>
            <a:r>
              <a:rPr lang="en-US" dirty="0"/>
              <a:t>Linux Build Agents</a:t>
            </a:r>
          </a:p>
          <a:p>
            <a:r>
              <a:rPr lang="en-US" dirty="0"/>
              <a:t>Release Management</a:t>
            </a:r>
          </a:p>
        </p:txBody>
      </p:sp>
      <p:sp>
        <p:nvSpPr>
          <p:cNvPr id="3" name="Title 2"/>
          <p:cNvSpPr>
            <a:spLocks noGrp="1"/>
          </p:cNvSpPr>
          <p:nvPr>
            <p:ph type="title"/>
          </p:nvPr>
        </p:nvSpPr>
        <p:spPr/>
        <p:txBody>
          <a:bodyPr/>
          <a:lstStyle/>
          <a:p>
            <a:r>
              <a:rPr lang="en-US" dirty="0"/>
              <a:t>Docker Tools for</a:t>
            </a:r>
          </a:p>
        </p:txBody>
      </p:sp>
      <p:sp>
        <p:nvSpPr>
          <p:cNvPr id="4" name="TextBox 3"/>
          <p:cNvSpPr txBox="1"/>
          <p:nvPr/>
        </p:nvSpPr>
        <p:spPr>
          <a:xfrm>
            <a:off x="3988125" y="6164262"/>
            <a:ext cx="5059663" cy="531812"/>
          </a:xfrm>
          <a:prstGeom prst="rect">
            <a:avLst/>
          </a:prstGeom>
          <a:noFill/>
        </p:spPr>
        <p:txBody>
          <a:bodyPr wrap="square" rtlCol="0">
            <a:spAutoFit/>
          </a:bodyPr>
          <a:lstStyle/>
          <a:p>
            <a:r>
              <a:rPr lang="en-US" sz="2856" dirty="0">
                <a:hlinkClick r:id="rId2"/>
              </a:rPr>
              <a:t>aka.ms/</a:t>
            </a:r>
            <a:r>
              <a:rPr lang="en-US" sz="2856" dirty="0" err="1">
                <a:hlinkClick r:id="rId2"/>
              </a:rPr>
              <a:t>DockerToolsForVSTS</a:t>
            </a:r>
            <a:r>
              <a:rPr lang="en-US" sz="2856" dirty="0"/>
              <a:t> </a:t>
            </a:r>
          </a:p>
        </p:txBody>
      </p:sp>
      <p:pic>
        <p:nvPicPr>
          <p:cNvPr id="5"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75237" y="239589"/>
            <a:ext cx="934702" cy="869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09939" y="373062"/>
            <a:ext cx="6075698" cy="646331"/>
          </a:xfrm>
          <a:prstGeom prst="rect">
            <a:avLst/>
          </a:prstGeom>
        </p:spPr>
        <p:txBody>
          <a:bodyPr wrap="square">
            <a:spAutoFit/>
          </a:bodyPr>
          <a:lstStyle/>
          <a:p>
            <a:pPr defTabSz="1243493"/>
            <a:r>
              <a:rPr lang="en-US" sz="3600" kern="0" dirty="0">
                <a:solidFill>
                  <a:schemeClr val="accent6"/>
                </a:solidFill>
                <a:latin typeface="Calibri"/>
              </a:rPr>
              <a:t>Visual Studio Team Services</a:t>
            </a:r>
          </a:p>
        </p:txBody>
      </p:sp>
    </p:spTree>
    <p:extLst>
      <p:ext uri="{BB962C8B-B14F-4D97-AF65-F5344CB8AC3E}">
        <p14:creationId xmlns:p14="http://schemas.microsoft.com/office/powerpoint/2010/main" val="36163990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0">
                      <a:srgbClr val="FFFFFF"/>
                    </a:gs>
                    <a:gs pos="100000">
                      <a:srgbClr val="FFFFFF"/>
                    </a:gs>
                  </a:gsLst>
                  <a:lin ang="5400000" scaled="0"/>
                </a:gradFill>
                <a:latin typeface="+mj-lt"/>
              </a:rPr>
              <a:t>Se </a:t>
            </a:r>
            <a:r>
              <a:rPr lang="en-US" sz="3200" dirty="0" err="1" smtClean="0">
                <a:gradFill>
                  <a:gsLst>
                    <a:gs pos="0">
                      <a:srgbClr val="FFFFFF"/>
                    </a:gs>
                    <a:gs pos="100000">
                      <a:srgbClr val="FFFFFF"/>
                    </a:gs>
                  </a:gsLst>
                  <a:lin ang="5400000" scaled="0"/>
                </a:gradFill>
                <a:latin typeface="+mj-lt"/>
              </a:rPr>
              <a:t>vo</a:t>
            </a:r>
            <a:r>
              <a:rPr lang="pt-BR" sz="3200" dirty="0" smtClean="0">
                <a:gradFill>
                  <a:gsLst>
                    <a:gs pos="0">
                      <a:srgbClr val="FFFFFF"/>
                    </a:gs>
                    <a:gs pos="100000">
                      <a:srgbClr val="FFFFFF"/>
                    </a:gs>
                  </a:gsLst>
                  <a:lin ang="5400000" scaled="0"/>
                </a:gradFill>
                <a:latin typeface="+mj-lt"/>
              </a:rPr>
              <a:t>cê possui dúvidas utilize a hashtag</a:t>
            </a:r>
          </a:p>
          <a:p>
            <a:pPr defTabSz="932472" fontAlgn="base">
              <a:spcBef>
                <a:spcPct val="0"/>
              </a:spcBef>
              <a:spcAft>
                <a:spcPct val="0"/>
              </a:spcAft>
            </a:pPr>
            <a:r>
              <a:rPr lang="pt-BR" sz="3200" dirty="0">
                <a:solidFill>
                  <a:schemeClr val="tx1"/>
                </a:solidFill>
                <a:latin typeface="Consolas" panose="020B0609020204030204" pitchFamily="49" charset="0"/>
              </a:rPr>
              <a:t>#</a:t>
            </a:r>
            <a:r>
              <a:rPr lang="pt-BR" sz="3200" dirty="0" smtClean="0">
                <a:solidFill>
                  <a:schemeClr val="tx1"/>
                </a:solidFill>
                <a:latin typeface="Consolas" panose="020B0609020204030204" pitchFamily="49" charset="0"/>
              </a:rPr>
              <a:t>maratonaopensource</a:t>
            </a:r>
            <a:endParaRPr lang="pt-BR" sz="3200" dirty="0">
              <a:solidFill>
                <a:schemeClr val="tx1"/>
              </a:solidFill>
              <a:latin typeface="Consolas" panose="020B0609020204030204" pitchFamily="49" charset="0"/>
            </a:endParaRP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smtClean="0"/>
              <a:t>Q&amp;A</a:t>
            </a:r>
            <a:endParaRPr lang="en-US" sz="11500" dirty="0"/>
          </a:p>
        </p:txBody>
      </p:sp>
    </p:spTree>
    <p:extLst>
      <p:ext uri="{BB962C8B-B14F-4D97-AF65-F5344CB8AC3E}">
        <p14:creationId xmlns:p14="http://schemas.microsoft.com/office/powerpoint/2010/main" val="32078091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397681" y="1216002"/>
            <a:ext cx="11704255" cy="54847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smtClean="0"/>
              <a:t>O novo </a:t>
            </a:r>
            <a:r>
              <a:rPr lang="en-US" dirty="0" err="1" smtClean="0"/>
              <a:t>desafio</a:t>
            </a:r>
            <a:r>
              <a:rPr lang="en-US" dirty="0" smtClean="0"/>
              <a:t> das </a:t>
            </a:r>
            <a:r>
              <a:rPr lang="en-US" dirty="0" err="1" smtClean="0"/>
              <a:t>aplicações</a:t>
            </a:r>
            <a:r>
              <a:rPr lang="en-US" dirty="0" smtClean="0"/>
              <a:t> </a:t>
            </a:r>
            <a:r>
              <a:rPr lang="en-US" dirty="0" err="1" smtClean="0"/>
              <a:t>distribuídas</a:t>
            </a:r>
            <a:endParaRPr lang="en-US" dirty="0"/>
          </a:p>
        </p:txBody>
      </p:sp>
      <p:sp>
        <p:nvSpPr>
          <p:cNvPr id="5" name="Line 1"/>
          <p:cNvSpPr>
            <a:spLocks noChangeShapeType="1"/>
          </p:cNvSpPr>
          <p:nvPr/>
        </p:nvSpPr>
        <p:spPr bwMode="auto">
          <a:xfrm>
            <a:off x="891405" y="3949446"/>
            <a:ext cx="11003425" cy="810"/>
          </a:xfrm>
          <a:prstGeom prst="line">
            <a:avLst/>
          </a:prstGeom>
          <a:noFill/>
          <a:ln w="63500" cap="flat">
            <a:solidFill>
              <a:srgbClr val="9EBCC6"/>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dirty="0">
              <a:ln>
                <a:noFill/>
              </a:ln>
              <a:solidFill>
                <a:schemeClr val="bg1"/>
              </a:solidFill>
              <a:effectLst/>
              <a:uLnTx/>
              <a:uFillTx/>
            </a:endParaRPr>
          </a:p>
        </p:txBody>
      </p:sp>
      <p:sp>
        <p:nvSpPr>
          <p:cNvPr id="6" name="Rectangle 16"/>
          <p:cNvSpPr>
            <a:spLocks/>
          </p:cNvSpPr>
          <p:nvPr/>
        </p:nvSpPr>
        <p:spPr bwMode="auto">
          <a:xfrm>
            <a:off x="2466609" y="5154039"/>
            <a:ext cx="1154547"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Virtual machines</a:t>
            </a:r>
          </a:p>
        </p:txBody>
      </p:sp>
      <p:sp>
        <p:nvSpPr>
          <p:cNvPr id="7" name="Rectangle 17"/>
          <p:cNvSpPr>
            <a:spLocks/>
          </p:cNvSpPr>
          <p:nvPr/>
        </p:nvSpPr>
        <p:spPr bwMode="auto">
          <a:xfrm>
            <a:off x="4285355" y="6165431"/>
            <a:ext cx="461665"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a:t>
            </a:r>
          </a:p>
        </p:txBody>
      </p:sp>
      <p:sp>
        <p:nvSpPr>
          <p:cNvPr id="8" name="Rectangle 18"/>
          <p:cNvSpPr>
            <a:spLocks/>
          </p:cNvSpPr>
          <p:nvPr/>
        </p:nvSpPr>
        <p:spPr bwMode="auto">
          <a:xfrm>
            <a:off x="10130761" y="6252983"/>
            <a:ext cx="878446"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Public Cloud</a:t>
            </a:r>
          </a:p>
        </p:txBody>
      </p:sp>
      <p:sp>
        <p:nvSpPr>
          <p:cNvPr id="9" name="Rectangle 19"/>
          <p:cNvSpPr>
            <a:spLocks/>
          </p:cNvSpPr>
          <p:nvPr/>
        </p:nvSpPr>
        <p:spPr bwMode="auto">
          <a:xfrm>
            <a:off x="8870831" y="5089273"/>
            <a:ext cx="1280799"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Disaster Recovery</a:t>
            </a:r>
          </a:p>
        </p:txBody>
      </p:sp>
      <p:sp>
        <p:nvSpPr>
          <p:cNvPr id="10" name="Rectangle 21"/>
          <p:cNvSpPr>
            <a:spLocks/>
          </p:cNvSpPr>
          <p:nvPr/>
        </p:nvSpPr>
        <p:spPr bwMode="auto">
          <a:xfrm>
            <a:off x="1101827" y="6086641"/>
            <a:ext cx="1232709"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Developer Laptop</a:t>
            </a:r>
          </a:p>
        </p:txBody>
      </p:sp>
      <p:sp>
        <p:nvSpPr>
          <p:cNvPr id="11" name="Rectangle 20"/>
          <p:cNvSpPr>
            <a:spLocks/>
          </p:cNvSpPr>
          <p:nvPr/>
        </p:nvSpPr>
        <p:spPr bwMode="auto">
          <a:xfrm>
            <a:off x="5422304" y="5400141"/>
            <a:ext cx="1508036"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 Cluster</a:t>
            </a:r>
          </a:p>
        </p:txBody>
      </p:sp>
      <p:sp>
        <p:nvSpPr>
          <p:cNvPr id="12" name="Rectangle 19"/>
          <p:cNvSpPr>
            <a:spLocks/>
          </p:cNvSpPr>
          <p:nvPr/>
        </p:nvSpPr>
        <p:spPr bwMode="auto">
          <a:xfrm>
            <a:off x="7438250" y="6255027"/>
            <a:ext cx="843180"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Data Center</a:t>
            </a:r>
          </a:p>
        </p:txBody>
      </p:sp>
      <p:grpSp>
        <p:nvGrpSpPr>
          <p:cNvPr id="13" name="Group 12"/>
          <p:cNvGrpSpPr/>
          <p:nvPr/>
        </p:nvGrpSpPr>
        <p:grpSpPr>
          <a:xfrm>
            <a:off x="1359677" y="5479940"/>
            <a:ext cx="716998" cy="507676"/>
            <a:chOff x="1676400" y="9809163"/>
            <a:chExt cx="1930400" cy="1366837"/>
          </a:xfrm>
          <a:solidFill>
            <a:schemeClr val="accent2"/>
          </a:solidFill>
        </p:grpSpPr>
        <p:sp>
          <p:nvSpPr>
            <p:cNvPr id="14" name="Freeform 5"/>
            <p:cNvSpPr>
              <a:spLocks noEditPoints="1"/>
            </p:cNvSpPr>
            <p:nvPr/>
          </p:nvSpPr>
          <p:spPr bwMode="auto">
            <a:xfrm>
              <a:off x="1816100" y="9809163"/>
              <a:ext cx="1651000" cy="987425"/>
            </a:xfrm>
            <a:custGeom>
              <a:avLst/>
              <a:gdLst>
                <a:gd name="T0" fmla="*/ 258 w 9359"/>
                <a:gd name="T1" fmla="*/ 0 h 5595"/>
                <a:gd name="T2" fmla="*/ 205 w 9359"/>
                <a:gd name="T3" fmla="*/ 9 h 5595"/>
                <a:gd name="T4" fmla="*/ 143 w 9359"/>
                <a:gd name="T5" fmla="*/ 33 h 5595"/>
                <a:gd name="T6" fmla="*/ 63 w 9359"/>
                <a:gd name="T7" fmla="*/ 99 h 5595"/>
                <a:gd name="T8" fmla="*/ 17 w 9359"/>
                <a:gd name="T9" fmla="*/ 179 h 5595"/>
                <a:gd name="T10" fmla="*/ 3 w 9359"/>
                <a:gd name="T11" fmla="*/ 230 h 5595"/>
                <a:gd name="T12" fmla="*/ 0 w 9359"/>
                <a:gd name="T13" fmla="*/ 5323 h 5595"/>
                <a:gd name="T14" fmla="*/ 3 w 9359"/>
                <a:gd name="T15" fmla="*/ 5364 h 5595"/>
                <a:gd name="T16" fmla="*/ 17 w 9359"/>
                <a:gd name="T17" fmla="*/ 5416 h 5595"/>
                <a:gd name="T18" fmla="*/ 63 w 9359"/>
                <a:gd name="T19" fmla="*/ 5496 h 5595"/>
                <a:gd name="T20" fmla="*/ 143 w 9359"/>
                <a:gd name="T21" fmla="*/ 5562 h 5595"/>
                <a:gd name="T22" fmla="*/ 205 w 9359"/>
                <a:gd name="T23" fmla="*/ 5586 h 5595"/>
                <a:gd name="T24" fmla="*/ 258 w 9359"/>
                <a:gd name="T25" fmla="*/ 5595 h 5595"/>
                <a:gd name="T26" fmla="*/ 9102 w 9359"/>
                <a:gd name="T27" fmla="*/ 5595 h 5595"/>
                <a:gd name="T28" fmla="*/ 9155 w 9359"/>
                <a:gd name="T29" fmla="*/ 5586 h 5595"/>
                <a:gd name="T30" fmla="*/ 9217 w 9359"/>
                <a:gd name="T31" fmla="*/ 5562 h 5595"/>
                <a:gd name="T32" fmla="*/ 9297 w 9359"/>
                <a:gd name="T33" fmla="*/ 5496 h 5595"/>
                <a:gd name="T34" fmla="*/ 9338 w 9359"/>
                <a:gd name="T35" fmla="*/ 5429 h 5595"/>
                <a:gd name="T36" fmla="*/ 9353 w 9359"/>
                <a:gd name="T37" fmla="*/ 5377 h 5595"/>
                <a:gd name="T38" fmla="*/ 9359 w 9359"/>
                <a:gd name="T39" fmla="*/ 5323 h 5595"/>
                <a:gd name="T40" fmla="*/ 9358 w 9359"/>
                <a:gd name="T41" fmla="*/ 244 h 5595"/>
                <a:gd name="T42" fmla="*/ 9347 w 9359"/>
                <a:gd name="T43" fmla="*/ 192 h 5595"/>
                <a:gd name="T44" fmla="*/ 9327 w 9359"/>
                <a:gd name="T45" fmla="*/ 142 h 5595"/>
                <a:gd name="T46" fmla="*/ 9260 w 9359"/>
                <a:gd name="T47" fmla="*/ 62 h 5595"/>
                <a:gd name="T48" fmla="*/ 9181 w 9359"/>
                <a:gd name="T49" fmla="*/ 16 h 5595"/>
                <a:gd name="T50" fmla="*/ 9129 w 9359"/>
                <a:gd name="T51" fmla="*/ 3 h 5595"/>
                <a:gd name="T52" fmla="*/ 9088 w 9359"/>
                <a:gd name="T53" fmla="*/ 0 h 5595"/>
                <a:gd name="T54" fmla="*/ 4706 w 9359"/>
                <a:gd name="T55" fmla="*/ 61 h 5595"/>
                <a:gd name="T56" fmla="*/ 4753 w 9359"/>
                <a:gd name="T57" fmla="*/ 81 h 5595"/>
                <a:gd name="T58" fmla="*/ 4788 w 9359"/>
                <a:gd name="T59" fmla="*/ 116 h 5595"/>
                <a:gd name="T60" fmla="*/ 4808 w 9359"/>
                <a:gd name="T61" fmla="*/ 164 h 5595"/>
                <a:gd name="T62" fmla="*/ 4810 w 9359"/>
                <a:gd name="T63" fmla="*/ 203 h 5595"/>
                <a:gd name="T64" fmla="*/ 4795 w 9359"/>
                <a:gd name="T65" fmla="*/ 252 h 5595"/>
                <a:gd name="T66" fmla="*/ 4763 w 9359"/>
                <a:gd name="T67" fmla="*/ 291 h 5595"/>
                <a:gd name="T68" fmla="*/ 4719 w 9359"/>
                <a:gd name="T69" fmla="*/ 314 h 5595"/>
                <a:gd name="T70" fmla="*/ 4679 w 9359"/>
                <a:gd name="T71" fmla="*/ 321 h 5595"/>
                <a:gd name="T72" fmla="*/ 4629 w 9359"/>
                <a:gd name="T73" fmla="*/ 310 h 5595"/>
                <a:gd name="T74" fmla="*/ 4587 w 9359"/>
                <a:gd name="T75" fmla="*/ 282 h 5595"/>
                <a:gd name="T76" fmla="*/ 4559 w 9359"/>
                <a:gd name="T77" fmla="*/ 241 h 5595"/>
                <a:gd name="T78" fmla="*/ 4549 w 9359"/>
                <a:gd name="T79" fmla="*/ 189 h 5595"/>
                <a:gd name="T80" fmla="*/ 4555 w 9359"/>
                <a:gd name="T81" fmla="*/ 151 h 5595"/>
                <a:gd name="T82" fmla="*/ 4579 w 9359"/>
                <a:gd name="T83" fmla="*/ 107 h 5595"/>
                <a:gd name="T84" fmla="*/ 4617 w 9359"/>
                <a:gd name="T85" fmla="*/ 74 h 5595"/>
                <a:gd name="T86" fmla="*/ 4667 w 9359"/>
                <a:gd name="T87" fmla="*/ 59 h 5595"/>
                <a:gd name="T88" fmla="*/ 8981 w 9359"/>
                <a:gd name="T89" fmla="*/ 5119 h 5595"/>
                <a:gd name="T90" fmla="*/ 8974 w 9359"/>
                <a:gd name="T91" fmla="*/ 5158 h 5595"/>
                <a:gd name="T92" fmla="*/ 8953 w 9359"/>
                <a:gd name="T93" fmla="*/ 5188 h 5595"/>
                <a:gd name="T94" fmla="*/ 8922 w 9359"/>
                <a:gd name="T95" fmla="*/ 5209 h 5595"/>
                <a:gd name="T96" fmla="*/ 8884 w 9359"/>
                <a:gd name="T97" fmla="*/ 5217 h 5595"/>
                <a:gd name="T98" fmla="*/ 456 w 9359"/>
                <a:gd name="T99" fmla="*/ 5215 h 5595"/>
                <a:gd name="T100" fmla="*/ 421 w 9359"/>
                <a:gd name="T101" fmla="*/ 5200 h 5595"/>
                <a:gd name="T102" fmla="*/ 395 w 9359"/>
                <a:gd name="T103" fmla="*/ 5174 h 5595"/>
                <a:gd name="T104" fmla="*/ 380 w 9359"/>
                <a:gd name="T105" fmla="*/ 5139 h 5595"/>
                <a:gd name="T106" fmla="*/ 379 w 9359"/>
                <a:gd name="T107" fmla="*/ 476 h 5595"/>
                <a:gd name="T108" fmla="*/ 386 w 9359"/>
                <a:gd name="T109" fmla="*/ 438 h 5595"/>
                <a:gd name="T110" fmla="*/ 407 w 9359"/>
                <a:gd name="T111" fmla="*/ 407 h 5595"/>
                <a:gd name="T112" fmla="*/ 438 w 9359"/>
                <a:gd name="T113" fmla="*/ 385 h 5595"/>
                <a:gd name="T114" fmla="*/ 476 w 9359"/>
                <a:gd name="T115" fmla="*/ 378 h 5595"/>
                <a:gd name="T116" fmla="*/ 8904 w 9359"/>
                <a:gd name="T117" fmla="*/ 380 h 5595"/>
                <a:gd name="T118" fmla="*/ 8938 w 9359"/>
                <a:gd name="T119" fmla="*/ 395 h 5595"/>
                <a:gd name="T120" fmla="*/ 8965 w 9359"/>
                <a:gd name="T121" fmla="*/ 421 h 5595"/>
                <a:gd name="T122" fmla="*/ 8979 w 9359"/>
                <a:gd name="T123" fmla="*/ 456 h 5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59" h="5595">
                  <a:moveTo>
                    <a:pt x="9088" y="0"/>
                  </a:moveTo>
                  <a:lnTo>
                    <a:pt x="272" y="0"/>
                  </a:lnTo>
                  <a:lnTo>
                    <a:pt x="272" y="0"/>
                  </a:lnTo>
                  <a:lnTo>
                    <a:pt x="258" y="0"/>
                  </a:lnTo>
                  <a:lnTo>
                    <a:pt x="244" y="1"/>
                  </a:lnTo>
                  <a:lnTo>
                    <a:pt x="231" y="3"/>
                  </a:lnTo>
                  <a:lnTo>
                    <a:pt x="217" y="5"/>
                  </a:lnTo>
                  <a:lnTo>
                    <a:pt x="205" y="9"/>
                  </a:lnTo>
                  <a:lnTo>
                    <a:pt x="192" y="12"/>
                  </a:lnTo>
                  <a:lnTo>
                    <a:pt x="179" y="16"/>
                  </a:lnTo>
                  <a:lnTo>
                    <a:pt x="167" y="22"/>
                  </a:lnTo>
                  <a:lnTo>
                    <a:pt x="143" y="33"/>
                  </a:lnTo>
                  <a:lnTo>
                    <a:pt x="121" y="46"/>
                  </a:lnTo>
                  <a:lnTo>
                    <a:pt x="99" y="62"/>
                  </a:lnTo>
                  <a:lnTo>
                    <a:pt x="80" y="80"/>
                  </a:lnTo>
                  <a:lnTo>
                    <a:pt x="63" y="99"/>
                  </a:lnTo>
                  <a:lnTo>
                    <a:pt x="47" y="119"/>
                  </a:lnTo>
                  <a:lnTo>
                    <a:pt x="33" y="142"/>
                  </a:lnTo>
                  <a:lnTo>
                    <a:pt x="22" y="166"/>
                  </a:lnTo>
                  <a:lnTo>
                    <a:pt x="17" y="179"/>
                  </a:lnTo>
                  <a:lnTo>
                    <a:pt x="13" y="192"/>
                  </a:lnTo>
                  <a:lnTo>
                    <a:pt x="9" y="204"/>
                  </a:lnTo>
                  <a:lnTo>
                    <a:pt x="7" y="217"/>
                  </a:lnTo>
                  <a:lnTo>
                    <a:pt x="3" y="230"/>
                  </a:lnTo>
                  <a:lnTo>
                    <a:pt x="2" y="244"/>
                  </a:lnTo>
                  <a:lnTo>
                    <a:pt x="1" y="258"/>
                  </a:lnTo>
                  <a:lnTo>
                    <a:pt x="0" y="272"/>
                  </a:lnTo>
                  <a:lnTo>
                    <a:pt x="0" y="5323"/>
                  </a:lnTo>
                  <a:lnTo>
                    <a:pt x="0" y="5323"/>
                  </a:lnTo>
                  <a:lnTo>
                    <a:pt x="1" y="5337"/>
                  </a:lnTo>
                  <a:lnTo>
                    <a:pt x="2" y="5350"/>
                  </a:lnTo>
                  <a:lnTo>
                    <a:pt x="3" y="5364"/>
                  </a:lnTo>
                  <a:lnTo>
                    <a:pt x="7" y="5377"/>
                  </a:lnTo>
                  <a:lnTo>
                    <a:pt x="9" y="5391"/>
                  </a:lnTo>
                  <a:lnTo>
                    <a:pt x="13" y="5404"/>
                  </a:lnTo>
                  <a:lnTo>
                    <a:pt x="17" y="5416"/>
                  </a:lnTo>
                  <a:lnTo>
                    <a:pt x="22" y="5429"/>
                  </a:lnTo>
                  <a:lnTo>
                    <a:pt x="33" y="5453"/>
                  </a:lnTo>
                  <a:lnTo>
                    <a:pt x="47" y="5475"/>
                  </a:lnTo>
                  <a:lnTo>
                    <a:pt x="63" y="5496"/>
                  </a:lnTo>
                  <a:lnTo>
                    <a:pt x="80" y="5515"/>
                  </a:lnTo>
                  <a:lnTo>
                    <a:pt x="99" y="5532"/>
                  </a:lnTo>
                  <a:lnTo>
                    <a:pt x="121" y="5548"/>
                  </a:lnTo>
                  <a:lnTo>
                    <a:pt x="143" y="5562"/>
                  </a:lnTo>
                  <a:lnTo>
                    <a:pt x="167" y="5573"/>
                  </a:lnTo>
                  <a:lnTo>
                    <a:pt x="179" y="5579"/>
                  </a:lnTo>
                  <a:lnTo>
                    <a:pt x="192" y="5583"/>
                  </a:lnTo>
                  <a:lnTo>
                    <a:pt x="205" y="5586"/>
                  </a:lnTo>
                  <a:lnTo>
                    <a:pt x="217" y="5589"/>
                  </a:lnTo>
                  <a:lnTo>
                    <a:pt x="231" y="5591"/>
                  </a:lnTo>
                  <a:lnTo>
                    <a:pt x="244" y="5594"/>
                  </a:lnTo>
                  <a:lnTo>
                    <a:pt x="258" y="5595"/>
                  </a:lnTo>
                  <a:lnTo>
                    <a:pt x="272" y="5595"/>
                  </a:lnTo>
                  <a:lnTo>
                    <a:pt x="9088" y="5595"/>
                  </a:lnTo>
                  <a:lnTo>
                    <a:pt x="9088" y="5595"/>
                  </a:lnTo>
                  <a:lnTo>
                    <a:pt x="9102" y="5595"/>
                  </a:lnTo>
                  <a:lnTo>
                    <a:pt x="9116" y="5594"/>
                  </a:lnTo>
                  <a:lnTo>
                    <a:pt x="9129" y="5591"/>
                  </a:lnTo>
                  <a:lnTo>
                    <a:pt x="9143" y="5589"/>
                  </a:lnTo>
                  <a:lnTo>
                    <a:pt x="9155" y="5586"/>
                  </a:lnTo>
                  <a:lnTo>
                    <a:pt x="9168" y="5583"/>
                  </a:lnTo>
                  <a:lnTo>
                    <a:pt x="9181" y="5579"/>
                  </a:lnTo>
                  <a:lnTo>
                    <a:pt x="9193" y="5573"/>
                  </a:lnTo>
                  <a:lnTo>
                    <a:pt x="9217" y="5562"/>
                  </a:lnTo>
                  <a:lnTo>
                    <a:pt x="9239" y="5548"/>
                  </a:lnTo>
                  <a:lnTo>
                    <a:pt x="9260" y="5532"/>
                  </a:lnTo>
                  <a:lnTo>
                    <a:pt x="9279" y="5515"/>
                  </a:lnTo>
                  <a:lnTo>
                    <a:pt x="9297" y="5496"/>
                  </a:lnTo>
                  <a:lnTo>
                    <a:pt x="9313" y="5475"/>
                  </a:lnTo>
                  <a:lnTo>
                    <a:pt x="9327" y="5453"/>
                  </a:lnTo>
                  <a:lnTo>
                    <a:pt x="9332" y="5441"/>
                  </a:lnTo>
                  <a:lnTo>
                    <a:pt x="9338" y="5429"/>
                  </a:lnTo>
                  <a:lnTo>
                    <a:pt x="9343" y="5416"/>
                  </a:lnTo>
                  <a:lnTo>
                    <a:pt x="9347" y="5404"/>
                  </a:lnTo>
                  <a:lnTo>
                    <a:pt x="9350" y="5391"/>
                  </a:lnTo>
                  <a:lnTo>
                    <a:pt x="9353" y="5377"/>
                  </a:lnTo>
                  <a:lnTo>
                    <a:pt x="9356" y="5364"/>
                  </a:lnTo>
                  <a:lnTo>
                    <a:pt x="9358" y="5350"/>
                  </a:lnTo>
                  <a:lnTo>
                    <a:pt x="9359" y="5337"/>
                  </a:lnTo>
                  <a:lnTo>
                    <a:pt x="9359" y="5323"/>
                  </a:lnTo>
                  <a:lnTo>
                    <a:pt x="9359" y="272"/>
                  </a:lnTo>
                  <a:lnTo>
                    <a:pt x="9359" y="272"/>
                  </a:lnTo>
                  <a:lnTo>
                    <a:pt x="9359" y="258"/>
                  </a:lnTo>
                  <a:lnTo>
                    <a:pt x="9358" y="244"/>
                  </a:lnTo>
                  <a:lnTo>
                    <a:pt x="9356" y="230"/>
                  </a:lnTo>
                  <a:lnTo>
                    <a:pt x="9353" y="217"/>
                  </a:lnTo>
                  <a:lnTo>
                    <a:pt x="9350" y="204"/>
                  </a:lnTo>
                  <a:lnTo>
                    <a:pt x="9347" y="192"/>
                  </a:lnTo>
                  <a:lnTo>
                    <a:pt x="9343" y="179"/>
                  </a:lnTo>
                  <a:lnTo>
                    <a:pt x="9338" y="166"/>
                  </a:lnTo>
                  <a:lnTo>
                    <a:pt x="9332" y="154"/>
                  </a:lnTo>
                  <a:lnTo>
                    <a:pt x="9327" y="142"/>
                  </a:lnTo>
                  <a:lnTo>
                    <a:pt x="9313" y="119"/>
                  </a:lnTo>
                  <a:lnTo>
                    <a:pt x="9297" y="99"/>
                  </a:lnTo>
                  <a:lnTo>
                    <a:pt x="9279" y="80"/>
                  </a:lnTo>
                  <a:lnTo>
                    <a:pt x="9260" y="62"/>
                  </a:lnTo>
                  <a:lnTo>
                    <a:pt x="9239" y="46"/>
                  </a:lnTo>
                  <a:lnTo>
                    <a:pt x="9217" y="33"/>
                  </a:lnTo>
                  <a:lnTo>
                    <a:pt x="9193" y="22"/>
                  </a:lnTo>
                  <a:lnTo>
                    <a:pt x="9181" y="16"/>
                  </a:lnTo>
                  <a:lnTo>
                    <a:pt x="9168" y="12"/>
                  </a:lnTo>
                  <a:lnTo>
                    <a:pt x="9155" y="9"/>
                  </a:lnTo>
                  <a:lnTo>
                    <a:pt x="9143" y="5"/>
                  </a:lnTo>
                  <a:lnTo>
                    <a:pt x="9129" y="3"/>
                  </a:lnTo>
                  <a:lnTo>
                    <a:pt x="9116" y="1"/>
                  </a:lnTo>
                  <a:lnTo>
                    <a:pt x="9102" y="0"/>
                  </a:lnTo>
                  <a:lnTo>
                    <a:pt x="9088" y="0"/>
                  </a:lnTo>
                  <a:lnTo>
                    <a:pt x="9088" y="0"/>
                  </a:lnTo>
                  <a:close/>
                  <a:moveTo>
                    <a:pt x="4679" y="59"/>
                  </a:moveTo>
                  <a:lnTo>
                    <a:pt x="4679" y="59"/>
                  </a:lnTo>
                  <a:lnTo>
                    <a:pt x="4693" y="59"/>
                  </a:lnTo>
                  <a:lnTo>
                    <a:pt x="4706" y="61"/>
                  </a:lnTo>
                  <a:lnTo>
                    <a:pt x="4719" y="65"/>
                  </a:lnTo>
                  <a:lnTo>
                    <a:pt x="4731" y="69"/>
                  </a:lnTo>
                  <a:lnTo>
                    <a:pt x="4742" y="74"/>
                  </a:lnTo>
                  <a:lnTo>
                    <a:pt x="4753" y="81"/>
                  </a:lnTo>
                  <a:lnTo>
                    <a:pt x="4763" y="88"/>
                  </a:lnTo>
                  <a:lnTo>
                    <a:pt x="4772" y="97"/>
                  </a:lnTo>
                  <a:lnTo>
                    <a:pt x="4781" y="107"/>
                  </a:lnTo>
                  <a:lnTo>
                    <a:pt x="4788" y="116"/>
                  </a:lnTo>
                  <a:lnTo>
                    <a:pt x="4795" y="127"/>
                  </a:lnTo>
                  <a:lnTo>
                    <a:pt x="4800" y="139"/>
                  </a:lnTo>
                  <a:lnTo>
                    <a:pt x="4804" y="151"/>
                  </a:lnTo>
                  <a:lnTo>
                    <a:pt x="4808" y="164"/>
                  </a:lnTo>
                  <a:lnTo>
                    <a:pt x="4810" y="176"/>
                  </a:lnTo>
                  <a:lnTo>
                    <a:pt x="4811" y="189"/>
                  </a:lnTo>
                  <a:lnTo>
                    <a:pt x="4811" y="189"/>
                  </a:lnTo>
                  <a:lnTo>
                    <a:pt x="4810" y="203"/>
                  </a:lnTo>
                  <a:lnTo>
                    <a:pt x="4808" y="216"/>
                  </a:lnTo>
                  <a:lnTo>
                    <a:pt x="4804" y="228"/>
                  </a:lnTo>
                  <a:lnTo>
                    <a:pt x="4800" y="241"/>
                  </a:lnTo>
                  <a:lnTo>
                    <a:pt x="4795" y="252"/>
                  </a:lnTo>
                  <a:lnTo>
                    <a:pt x="4788" y="263"/>
                  </a:lnTo>
                  <a:lnTo>
                    <a:pt x="4781" y="273"/>
                  </a:lnTo>
                  <a:lnTo>
                    <a:pt x="4772" y="282"/>
                  </a:lnTo>
                  <a:lnTo>
                    <a:pt x="4763" y="291"/>
                  </a:lnTo>
                  <a:lnTo>
                    <a:pt x="4753" y="298"/>
                  </a:lnTo>
                  <a:lnTo>
                    <a:pt x="4742" y="305"/>
                  </a:lnTo>
                  <a:lnTo>
                    <a:pt x="4731" y="310"/>
                  </a:lnTo>
                  <a:lnTo>
                    <a:pt x="4719" y="314"/>
                  </a:lnTo>
                  <a:lnTo>
                    <a:pt x="4706" y="317"/>
                  </a:lnTo>
                  <a:lnTo>
                    <a:pt x="4693" y="320"/>
                  </a:lnTo>
                  <a:lnTo>
                    <a:pt x="4679" y="321"/>
                  </a:lnTo>
                  <a:lnTo>
                    <a:pt x="4679" y="321"/>
                  </a:lnTo>
                  <a:lnTo>
                    <a:pt x="4667" y="320"/>
                  </a:lnTo>
                  <a:lnTo>
                    <a:pt x="4654" y="317"/>
                  </a:lnTo>
                  <a:lnTo>
                    <a:pt x="4641" y="314"/>
                  </a:lnTo>
                  <a:lnTo>
                    <a:pt x="4629" y="310"/>
                  </a:lnTo>
                  <a:lnTo>
                    <a:pt x="4617" y="305"/>
                  </a:lnTo>
                  <a:lnTo>
                    <a:pt x="4606" y="298"/>
                  </a:lnTo>
                  <a:lnTo>
                    <a:pt x="4597" y="291"/>
                  </a:lnTo>
                  <a:lnTo>
                    <a:pt x="4587" y="282"/>
                  </a:lnTo>
                  <a:lnTo>
                    <a:pt x="4579" y="273"/>
                  </a:lnTo>
                  <a:lnTo>
                    <a:pt x="4572" y="263"/>
                  </a:lnTo>
                  <a:lnTo>
                    <a:pt x="4564" y="252"/>
                  </a:lnTo>
                  <a:lnTo>
                    <a:pt x="4559" y="241"/>
                  </a:lnTo>
                  <a:lnTo>
                    <a:pt x="4555" y="228"/>
                  </a:lnTo>
                  <a:lnTo>
                    <a:pt x="4551" y="216"/>
                  </a:lnTo>
                  <a:lnTo>
                    <a:pt x="4549" y="203"/>
                  </a:lnTo>
                  <a:lnTo>
                    <a:pt x="4549" y="189"/>
                  </a:lnTo>
                  <a:lnTo>
                    <a:pt x="4549" y="189"/>
                  </a:lnTo>
                  <a:lnTo>
                    <a:pt x="4549" y="176"/>
                  </a:lnTo>
                  <a:lnTo>
                    <a:pt x="4551" y="164"/>
                  </a:lnTo>
                  <a:lnTo>
                    <a:pt x="4555" y="151"/>
                  </a:lnTo>
                  <a:lnTo>
                    <a:pt x="4559" y="139"/>
                  </a:lnTo>
                  <a:lnTo>
                    <a:pt x="4564" y="127"/>
                  </a:lnTo>
                  <a:lnTo>
                    <a:pt x="4572" y="116"/>
                  </a:lnTo>
                  <a:lnTo>
                    <a:pt x="4579" y="107"/>
                  </a:lnTo>
                  <a:lnTo>
                    <a:pt x="4587" y="97"/>
                  </a:lnTo>
                  <a:lnTo>
                    <a:pt x="4597" y="88"/>
                  </a:lnTo>
                  <a:lnTo>
                    <a:pt x="4606" y="81"/>
                  </a:lnTo>
                  <a:lnTo>
                    <a:pt x="4617" y="74"/>
                  </a:lnTo>
                  <a:lnTo>
                    <a:pt x="4629" y="69"/>
                  </a:lnTo>
                  <a:lnTo>
                    <a:pt x="4641" y="65"/>
                  </a:lnTo>
                  <a:lnTo>
                    <a:pt x="4654" y="61"/>
                  </a:lnTo>
                  <a:lnTo>
                    <a:pt x="4667" y="59"/>
                  </a:lnTo>
                  <a:lnTo>
                    <a:pt x="4679" y="59"/>
                  </a:lnTo>
                  <a:lnTo>
                    <a:pt x="4679" y="59"/>
                  </a:lnTo>
                  <a:close/>
                  <a:moveTo>
                    <a:pt x="8981" y="5119"/>
                  </a:moveTo>
                  <a:lnTo>
                    <a:pt x="8981" y="5119"/>
                  </a:lnTo>
                  <a:lnTo>
                    <a:pt x="8981" y="5130"/>
                  </a:lnTo>
                  <a:lnTo>
                    <a:pt x="8979" y="5139"/>
                  </a:lnTo>
                  <a:lnTo>
                    <a:pt x="8977" y="5148"/>
                  </a:lnTo>
                  <a:lnTo>
                    <a:pt x="8974" y="5158"/>
                  </a:lnTo>
                  <a:lnTo>
                    <a:pt x="8969" y="5166"/>
                  </a:lnTo>
                  <a:lnTo>
                    <a:pt x="8965" y="5174"/>
                  </a:lnTo>
                  <a:lnTo>
                    <a:pt x="8960" y="5181"/>
                  </a:lnTo>
                  <a:lnTo>
                    <a:pt x="8953" y="5188"/>
                  </a:lnTo>
                  <a:lnTo>
                    <a:pt x="8946" y="5194"/>
                  </a:lnTo>
                  <a:lnTo>
                    <a:pt x="8938" y="5200"/>
                  </a:lnTo>
                  <a:lnTo>
                    <a:pt x="8930" y="5205"/>
                  </a:lnTo>
                  <a:lnTo>
                    <a:pt x="8922" y="5209"/>
                  </a:lnTo>
                  <a:lnTo>
                    <a:pt x="8913" y="5213"/>
                  </a:lnTo>
                  <a:lnTo>
                    <a:pt x="8904" y="5215"/>
                  </a:lnTo>
                  <a:lnTo>
                    <a:pt x="8894" y="5216"/>
                  </a:lnTo>
                  <a:lnTo>
                    <a:pt x="8884" y="5217"/>
                  </a:lnTo>
                  <a:lnTo>
                    <a:pt x="476" y="5217"/>
                  </a:lnTo>
                  <a:lnTo>
                    <a:pt x="476" y="5217"/>
                  </a:lnTo>
                  <a:lnTo>
                    <a:pt x="466" y="5216"/>
                  </a:lnTo>
                  <a:lnTo>
                    <a:pt x="456" y="5215"/>
                  </a:lnTo>
                  <a:lnTo>
                    <a:pt x="447" y="5213"/>
                  </a:lnTo>
                  <a:lnTo>
                    <a:pt x="438" y="5209"/>
                  </a:lnTo>
                  <a:lnTo>
                    <a:pt x="430" y="5205"/>
                  </a:lnTo>
                  <a:lnTo>
                    <a:pt x="421" y="5200"/>
                  </a:lnTo>
                  <a:lnTo>
                    <a:pt x="414" y="5194"/>
                  </a:lnTo>
                  <a:lnTo>
                    <a:pt x="407" y="5188"/>
                  </a:lnTo>
                  <a:lnTo>
                    <a:pt x="400" y="5181"/>
                  </a:lnTo>
                  <a:lnTo>
                    <a:pt x="395" y="5174"/>
                  </a:lnTo>
                  <a:lnTo>
                    <a:pt x="390" y="5166"/>
                  </a:lnTo>
                  <a:lnTo>
                    <a:pt x="386" y="5158"/>
                  </a:lnTo>
                  <a:lnTo>
                    <a:pt x="383" y="5148"/>
                  </a:lnTo>
                  <a:lnTo>
                    <a:pt x="380" y="5139"/>
                  </a:lnTo>
                  <a:lnTo>
                    <a:pt x="379" y="5130"/>
                  </a:lnTo>
                  <a:lnTo>
                    <a:pt x="379" y="5119"/>
                  </a:lnTo>
                  <a:lnTo>
                    <a:pt x="379" y="476"/>
                  </a:lnTo>
                  <a:lnTo>
                    <a:pt x="379" y="476"/>
                  </a:lnTo>
                  <a:lnTo>
                    <a:pt x="379" y="466"/>
                  </a:lnTo>
                  <a:lnTo>
                    <a:pt x="380" y="456"/>
                  </a:lnTo>
                  <a:lnTo>
                    <a:pt x="383" y="447"/>
                  </a:lnTo>
                  <a:lnTo>
                    <a:pt x="386" y="438"/>
                  </a:lnTo>
                  <a:lnTo>
                    <a:pt x="390" y="429"/>
                  </a:lnTo>
                  <a:lnTo>
                    <a:pt x="395" y="421"/>
                  </a:lnTo>
                  <a:lnTo>
                    <a:pt x="400" y="413"/>
                  </a:lnTo>
                  <a:lnTo>
                    <a:pt x="407" y="407"/>
                  </a:lnTo>
                  <a:lnTo>
                    <a:pt x="414" y="400"/>
                  </a:lnTo>
                  <a:lnTo>
                    <a:pt x="421" y="395"/>
                  </a:lnTo>
                  <a:lnTo>
                    <a:pt x="430" y="390"/>
                  </a:lnTo>
                  <a:lnTo>
                    <a:pt x="438" y="385"/>
                  </a:lnTo>
                  <a:lnTo>
                    <a:pt x="447" y="382"/>
                  </a:lnTo>
                  <a:lnTo>
                    <a:pt x="456" y="380"/>
                  </a:lnTo>
                  <a:lnTo>
                    <a:pt x="466" y="379"/>
                  </a:lnTo>
                  <a:lnTo>
                    <a:pt x="476" y="378"/>
                  </a:lnTo>
                  <a:lnTo>
                    <a:pt x="8884" y="378"/>
                  </a:lnTo>
                  <a:lnTo>
                    <a:pt x="8884" y="378"/>
                  </a:lnTo>
                  <a:lnTo>
                    <a:pt x="8894" y="379"/>
                  </a:lnTo>
                  <a:lnTo>
                    <a:pt x="8904" y="380"/>
                  </a:lnTo>
                  <a:lnTo>
                    <a:pt x="8913" y="382"/>
                  </a:lnTo>
                  <a:lnTo>
                    <a:pt x="8922" y="385"/>
                  </a:lnTo>
                  <a:lnTo>
                    <a:pt x="8930" y="390"/>
                  </a:lnTo>
                  <a:lnTo>
                    <a:pt x="8938" y="395"/>
                  </a:lnTo>
                  <a:lnTo>
                    <a:pt x="8946" y="400"/>
                  </a:lnTo>
                  <a:lnTo>
                    <a:pt x="8953" y="407"/>
                  </a:lnTo>
                  <a:lnTo>
                    <a:pt x="8960" y="413"/>
                  </a:lnTo>
                  <a:lnTo>
                    <a:pt x="8965" y="421"/>
                  </a:lnTo>
                  <a:lnTo>
                    <a:pt x="8969" y="429"/>
                  </a:lnTo>
                  <a:lnTo>
                    <a:pt x="8974" y="438"/>
                  </a:lnTo>
                  <a:lnTo>
                    <a:pt x="8977" y="447"/>
                  </a:lnTo>
                  <a:lnTo>
                    <a:pt x="8979" y="456"/>
                  </a:lnTo>
                  <a:lnTo>
                    <a:pt x="8981" y="466"/>
                  </a:lnTo>
                  <a:lnTo>
                    <a:pt x="8981" y="476"/>
                  </a:lnTo>
                  <a:lnTo>
                    <a:pt x="8981" y="51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6"/>
            <p:cNvSpPr>
              <a:spLocks/>
            </p:cNvSpPr>
            <p:nvPr/>
          </p:nvSpPr>
          <p:spPr bwMode="auto">
            <a:xfrm>
              <a:off x="1676400" y="11107738"/>
              <a:ext cx="1930400" cy="68262"/>
            </a:xfrm>
            <a:custGeom>
              <a:avLst/>
              <a:gdLst>
                <a:gd name="T0" fmla="*/ 6 w 10944"/>
                <a:gd name="T1" fmla="*/ 0 h 387"/>
                <a:gd name="T2" fmla="*/ 1 w 10944"/>
                <a:gd name="T3" fmla="*/ 31 h 387"/>
                <a:gd name="T4" fmla="*/ 0 w 10944"/>
                <a:gd name="T5" fmla="*/ 63 h 387"/>
                <a:gd name="T6" fmla="*/ 0 w 10944"/>
                <a:gd name="T7" fmla="*/ 70 h 387"/>
                <a:gd name="T8" fmla="*/ 1 w 10944"/>
                <a:gd name="T9" fmla="*/ 102 h 387"/>
                <a:gd name="T10" fmla="*/ 6 w 10944"/>
                <a:gd name="T11" fmla="*/ 134 h 387"/>
                <a:gd name="T12" fmla="*/ 14 w 10944"/>
                <a:gd name="T13" fmla="*/ 164 h 387"/>
                <a:gd name="T14" fmla="*/ 25 w 10944"/>
                <a:gd name="T15" fmla="*/ 193 h 387"/>
                <a:gd name="T16" fmla="*/ 38 w 10944"/>
                <a:gd name="T17" fmla="*/ 221 h 387"/>
                <a:gd name="T18" fmla="*/ 54 w 10944"/>
                <a:gd name="T19" fmla="*/ 247 h 387"/>
                <a:gd name="T20" fmla="*/ 72 w 10944"/>
                <a:gd name="T21" fmla="*/ 271 h 387"/>
                <a:gd name="T22" fmla="*/ 93 w 10944"/>
                <a:gd name="T23" fmla="*/ 293 h 387"/>
                <a:gd name="T24" fmla="*/ 115 w 10944"/>
                <a:gd name="T25" fmla="*/ 314 h 387"/>
                <a:gd name="T26" fmla="*/ 140 w 10944"/>
                <a:gd name="T27" fmla="*/ 332 h 387"/>
                <a:gd name="T28" fmla="*/ 166 w 10944"/>
                <a:gd name="T29" fmla="*/ 348 h 387"/>
                <a:gd name="T30" fmla="*/ 194 w 10944"/>
                <a:gd name="T31" fmla="*/ 361 h 387"/>
                <a:gd name="T32" fmla="*/ 223 w 10944"/>
                <a:gd name="T33" fmla="*/ 372 h 387"/>
                <a:gd name="T34" fmla="*/ 253 w 10944"/>
                <a:gd name="T35" fmla="*/ 381 h 387"/>
                <a:gd name="T36" fmla="*/ 284 w 10944"/>
                <a:gd name="T37" fmla="*/ 385 h 387"/>
                <a:gd name="T38" fmla="*/ 316 w 10944"/>
                <a:gd name="T39" fmla="*/ 387 h 387"/>
                <a:gd name="T40" fmla="*/ 10627 w 10944"/>
                <a:gd name="T41" fmla="*/ 387 h 387"/>
                <a:gd name="T42" fmla="*/ 10660 w 10944"/>
                <a:gd name="T43" fmla="*/ 385 h 387"/>
                <a:gd name="T44" fmla="*/ 10691 w 10944"/>
                <a:gd name="T45" fmla="*/ 381 h 387"/>
                <a:gd name="T46" fmla="*/ 10721 w 10944"/>
                <a:gd name="T47" fmla="*/ 372 h 387"/>
                <a:gd name="T48" fmla="*/ 10750 w 10944"/>
                <a:gd name="T49" fmla="*/ 361 h 387"/>
                <a:gd name="T50" fmla="*/ 10778 w 10944"/>
                <a:gd name="T51" fmla="*/ 348 h 387"/>
                <a:gd name="T52" fmla="*/ 10804 w 10944"/>
                <a:gd name="T53" fmla="*/ 332 h 387"/>
                <a:gd name="T54" fmla="*/ 10829 w 10944"/>
                <a:gd name="T55" fmla="*/ 314 h 387"/>
                <a:gd name="T56" fmla="*/ 10851 w 10944"/>
                <a:gd name="T57" fmla="*/ 293 h 387"/>
                <a:gd name="T58" fmla="*/ 10872 w 10944"/>
                <a:gd name="T59" fmla="*/ 271 h 387"/>
                <a:gd name="T60" fmla="*/ 10890 w 10944"/>
                <a:gd name="T61" fmla="*/ 247 h 387"/>
                <a:gd name="T62" fmla="*/ 10905 w 10944"/>
                <a:gd name="T63" fmla="*/ 221 h 387"/>
                <a:gd name="T64" fmla="*/ 10919 w 10944"/>
                <a:gd name="T65" fmla="*/ 193 h 387"/>
                <a:gd name="T66" fmla="*/ 10930 w 10944"/>
                <a:gd name="T67" fmla="*/ 164 h 387"/>
                <a:gd name="T68" fmla="*/ 10938 w 10944"/>
                <a:gd name="T69" fmla="*/ 134 h 387"/>
                <a:gd name="T70" fmla="*/ 10942 w 10944"/>
                <a:gd name="T71" fmla="*/ 102 h 387"/>
                <a:gd name="T72" fmla="*/ 10944 w 10944"/>
                <a:gd name="T73" fmla="*/ 70 h 387"/>
                <a:gd name="T74" fmla="*/ 10944 w 10944"/>
                <a:gd name="T75" fmla="*/ 63 h 387"/>
                <a:gd name="T76" fmla="*/ 10942 w 10944"/>
                <a:gd name="T77" fmla="*/ 31 h 387"/>
                <a:gd name="T78" fmla="*/ 10938 w 10944"/>
                <a:gd name="T7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44" h="387">
                  <a:moveTo>
                    <a:pt x="6" y="0"/>
                  </a:moveTo>
                  <a:lnTo>
                    <a:pt x="6" y="0"/>
                  </a:lnTo>
                  <a:lnTo>
                    <a:pt x="3" y="16"/>
                  </a:lnTo>
                  <a:lnTo>
                    <a:pt x="1" y="31"/>
                  </a:lnTo>
                  <a:lnTo>
                    <a:pt x="0" y="47"/>
                  </a:lnTo>
                  <a:lnTo>
                    <a:pt x="0" y="63"/>
                  </a:lnTo>
                  <a:lnTo>
                    <a:pt x="0" y="70"/>
                  </a:lnTo>
                  <a:lnTo>
                    <a:pt x="0" y="70"/>
                  </a:lnTo>
                  <a:lnTo>
                    <a:pt x="0" y="86"/>
                  </a:lnTo>
                  <a:lnTo>
                    <a:pt x="1" y="102"/>
                  </a:lnTo>
                  <a:lnTo>
                    <a:pt x="3" y="118"/>
                  </a:lnTo>
                  <a:lnTo>
                    <a:pt x="6" y="134"/>
                  </a:lnTo>
                  <a:lnTo>
                    <a:pt x="10" y="149"/>
                  </a:lnTo>
                  <a:lnTo>
                    <a:pt x="14" y="164"/>
                  </a:lnTo>
                  <a:lnTo>
                    <a:pt x="19" y="178"/>
                  </a:lnTo>
                  <a:lnTo>
                    <a:pt x="25" y="193"/>
                  </a:lnTo>
                  <a:lnTo>
                    <a:pt x="31" y="207"/>
                  </a:lnTo>
                  <a:lnTo>
                    <a:pt x="38" y="221"/>
                  </a:lnTo>
                  <a:lnTo>
                    <a:pt x="46" y="234"/>
                  </a:lnTo>
                  <a:lnTo>
                    <a:pt x="54" y="247"/>
                  </a:lnTo>
                  <a:lnTo>
                    <a:pt x="62" y="259"/>
                  </a:lnTo>
                  <a:lnTo>
                    <a:pt x="72" y="271"/>
                  </a:lnTo>
                  <a:lnTo>
                    <a:pt x="82" y="283"/>
                  </a:lnTo>
                  <a:lnTo>
                    <a:pt x="93" y="293"/>
                  </a:lnTo>
                  <a:lnTo>
                    <a:pt x="103" y="304"/>
                  </a:lnTo>
                  <a:lnTo>
                    <a:pt x="115" y="314"/>
                  </a:lnTo>
                  <a:lnTo>
                    <a:pt x="127" y="324"/>
                  </a:lnTo>
                  <a:lnTo>
                    <a:pt x="140" y="332"/>
                  </a:lnTo>
                  <a:lnTo>
                    <a:pt x="153" y="341"/>
                  </a:lnTo>
                  <a:lnTo>
                    <a:pt x="166" y="348"/>
                  </a:lnTo>
                  <a:lnTo>
                    <a:pt x="180" y="356"/>
                  </a:lnTo>
                  <a:lnTo>
                    <a:pt x="194" y="361"/>
                  </a:lnTo>
                  <a:lnTo>
                    <a:pt x="208" y="368"/>
                  </a:lnTo>
                  <a:lnTo>
                    <a:pt x="223" y="372"/>
                  </a:lnTo>
                  <a:lnTo>
                    <a:pt x="238" y="376"/>
                  </a:lnTo>
                  <a:lnTo>
                    <a:pt x="253" y="381"/>
                  </a:lnTo>
                  <a:lnTo>
                    <a:pt x="268" y="383"/>
                  </a:lnTo>
                  <a:lnTo>
                    <a:pt x="284" y="385"/>
                  </a:lnTo>
                  <a:lnTo>
                    <a:pt x="300" y="386"/>
                  </a:lnTo>
                  <a:lnTo>
                    <a:pt x="316" y="387"/>
                  </a:lnTo>
                  <a:lnTo>
                    <a:pt x="10627" y="387"/>
                  </a:lnTo>
                  <a:lnTo>
                    <a:pt x="10627" y="387"/>
                  </a:lnTo>
                  <a:lnTo>
                    <a:pt x="10644" y="386"/>
                  </a:lnTo>
                  <a:lnTo>
                    <a:pt x="10660" y="385"/>
                  </a:lnTo>
                  <a:lnTo>
                    <a:pt x="10675" y="383"/>
                  </a:lnTo>
                  <a:lnTo>
                    <a:pt x="10691" y="381"/>
                  </a:lnTo>
                  <a:lnTo>
                    <a:pt x="10706" y="376"/>
                  </a:lnTo>
                  <a:lnTo>
                    <a:pt x="10721" y="372"/>
                  </a:lnTo>
                  <a:lnTo>
                    <a:pt x="10736" y="368"/>
                  </a:lnTo>
                  <a:lnTo>
                    <a:pt x="10750" y="361"/>
                  </a:lnTo>
                  <a:lnTo>
                    <a:pt x="10764" y="356"/>
                  </a:lnTo>
                  <a:lnTo>
                    <a:pt x="10778" y="348"/>
                  </a:lnTo>
                  <a:lnTo>
                    <a:pt x="10791" y="341"/>
                  </a:lnTo>
                  <a:lnTo>
                    <a:pt x="10804" y="332"/>
                  </a:lnTo>
                  <a:lnTo>
                    <a:pt x="10817" y="324"/>
                  </a:lnTo>
                  <a:lnTo>
                    <a:pt x="10829" y="314"/>
                  </a:lnTo>
                  <a:lnTo>
                    <a:pt x="10840" y="304"/>
                  </a:lnTo>
                  <a:lnTo>
                    <a:pt x="10851" y="293"/>
                  </a:lnTo>
                  <a:lnTo>
                    <a:pt x="10861" y="283"/>
                  </a:lnTo>
                  <a:lnTo>
                    <a:pt x="10872" y="271"/>
                  </a:lnTo>
                  <a:lnTo>
                    <a:pt x="10881" y="259"/>
                  </a:lnTo>
                  <a:lnTo>
                    <a:pt x="10890" y="247"/>
                  </a:lnTo>
                  <a:lnTo>
                    <a:pt x="10898" y="234"/>
                  </a:lnTo>
                  <a:lnTo>
                    <a:pt x="10905" y="221"/>
                  </a:lnTo>
                  <a:lnTo>
                    <a:pt x="10913" y="207"/>
                  </a:lnTo>
                  <a:lnTo>
                    <a:pt x="10919" y="193"/>
                  </a:lnTo>
                  <a:lnTo>
                    <a:pt x="10925" y="178"/>
                  </a:lnTo>
                  <a:lnTo>
                    <a:pt x="10930" y="164"/>
                  </a:lnTo>
                  <a:lnTo>
                    <a:pt x="10934" y="149"/>
                  </a:lnTo>
                  <a:lnTo>
                    <a:pt x="10938" y="134"/>
                  </a:lnTo>
                  <a:lnTo>
                    <a:pt x="10940" y="118"/>
                  </a:lnTo>
                  <a:lnTo>
                    <a:pt x="10942" y="102"/>
                  </a:lnTo>
                  <a:lnTo>
                    <a:pt x="10943" y="86"/>
                  </a:lnTo>
                  <a:lnTo>
                    <a:pt x="10944" y="70"/>
                  </a:lnTo>
                  <a:lnTo>
                    <a:pt x="10944" y="63"/>
                  </a:lnTo>
                  <a:lnTo>
                    <a:pt x="10944" y="63"/>
                  </a:lnTo>
                  <a:lnTo>
                    <a:pt x="10943" y="47"/>
                  </a:lnTo>
                  <a:lnTo>
                    <a:pt x="10942" y="31"/>
                  </a:lnTo>
                  <a:lnTo>
                    <a:pt x="10941" y="16"/>
                  </a:lnTo>
                  <a:lnTo>
                    <a:pt x="10938" y="0"/>
                  </a:ln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7"/>
            <p:cNvSpPr>
              <a:spLocks noEditPoints="1"/>
            </p:cNvSpPr>
            <p:nvPr/>
          </p:nvSpPr>
          <p:spPr bwMode="auto">
            <a:xfrm>
              <a:off x="1687513" y="10825163"/>
              <a:ext cx="1908175" cy="263525"/>
            </a:xfrm>
            <a:custGeom>
              <a:avLst/>
              <a:gdLst>
                <a:gd name="T0" fmla="*/ 10158 w 10824"/>
                <a:gd name="T1" fmla="*/ 67 h 1501"/>
                <a:gd name="T2" fmla="*/ 10148 w 10824"/>
                <a:gd name="T3" fmla="*/ 52 h 1501"/>
                <a:gd name="T4" fmla="*/ 10125 w 10824"/>
                <a:gd name="T5" fmla="*/ 27 h 1501"/>
                <a:gd name="T6" fmla="*/ 10096 w 10824"/>
                <a:gd name="T7" fmla="*/ 10 h 1501"/>
                <a:gd name="T8" fmla="*/ 10064 w 10824"/>
                <a:gd name="T9" fmla="*/ 1 h 1501"/>
                <a:gd name="T10" fmla="*/ 777 w 10824"/>
                <a:gd name="T11" fmla="*/ 0 h 1501"/>
                <a:gd name="T12" fmla="*/ 760 w 10824"/>
                <a:gd name="T13" fmla="*/ 1 h 1501"/>
                <a:gd name="T14" fmla="*/ 728 w 10824"/>
                <a:gd name="T15" fmla="*/ 10 h 1501"/>
                <a:gd name="T16" fmla="*/ 699 w 10824"/>
                <a:gd name="T17" fmla="*/ 27 h 1501"/>
                <a:gd name="T18" fmla="*/ 675 w 10824"/>
                <a:gd name="T19" fmla="*/ 52 h 1501"/>
                <a:gd name="T20" fmla="*/ 14 w 10824"/>
                <a:gd name="T21" fmla="*/ 1319 h 1501"/>
                <a:gd name="T22" fmla="*/ 8 w 10824"/>
                <a:gd name="T23" fmla="*/ 1335 h 1501"/>
                <a:gd name="T24" fmla="*/ 0 w 10824"/>
                <a:gd name="T25" fmla="*/ 1367 h 1501"/>
                <a:gd name="T26" fmla="*/ 1 w 10824"/>
                <a:gd name="T27" fmla="*/ 1398 h 1501"/>
                <a:gd name="T28" fmla="*/ 11 w 10824"/>
                <a:gd name="T29" fmla="*/ 1428 h 1501"/>
                <a:gd name="T30" fmla="*/ 27 w 10824"/>
                <a:gd name="T31" fmla="*/ 1454 h 1501"/>
                <a:gd name="T32" fmla="*/ 49 w 10824"/>
                <a:gd name="T33" fmla="*/ 1477 h 1501"/>
                <a:gd name="T34" fmla="*/ 77 w 10824"/>
                <a:gd name="T35" fmla="*/ 1492 h 1501"/>
                <a:gd name="T36" fmla="*/ 108 w 10824"/>
                <a:gd name="T37" fmla="*/ 1500 h 1501"/>
                <a:gd name="T38" fmla="*/ 10699 w 10824"/>
                <a:gd name="T39" fmla="*/ 1501 h 1501"/>
                <a:gd name="T40" fmla="*/ 10716 w 10824"/>
                <a:gd name="T41" fmla="*/ 1500 h 1501"/>
                <a:gd name="T42" fmla="*/ 10747 w 10824"/>
                <a:gd name="T43" fmla="*/ 1492 h 1501"/>
                <a:gd name="T44" fmla="*/ 10774 w 10824"/>
                <a:gd name="T45" fmla="*/ 1477 h 1501"/>
                <a:gd name="T46" fmla="*/ 10797 w 10824"/>
                <a:gd name="T47" fmla="*/ 1454 h 1501"/>
                <a:gd name="T48" fmla="*/ 10813 w 10824"/>
                <a:gd name="T49" fmla="*/ 1428 h 1501"/>
                <a:gd name="T50" fmla="*/ 10822 w 10824"/>
                <a:gd name="T51" fmla="*/ 1398 h 1501"/>
                <a:gd name="T52" fmla="*/ 10824 w 10824"/>
                <a:gd name="T53" fmla="*/ 1367 h 1501"/>
                <a:gd name="T54" fmla="*/ 10816 w 10824"/>
                <a:gd name="T55" fmla="*/ 1335 h 1501"/>
                <a:gd name="T56" fmla="*/ 10810 w 10824"/>
                <a:gd name="T57" fmla="*/ 1319 h 1501"/>
                <a:gd name="T58" fmla="*/ 4171 w 10824"/>
                <a:gd name="T59" fmla="*/ 1077 h 1501"/>
                <a:gd name="T60" fmla="*/ 6772 w 10824"/>
                <a:gd name="T61" fmla="*/ 1386 h 1501"/>
                <a:gd name="T62" fmla="*/ 872 w 10824"/>
                <a:gd name="T63" fmla="*/ 961 h 1501"/>
                <a:gd name="T64" fmla="*/ 9651 w 10824"/>
                <a:gd name="T65" fmla="*/ 271 h 1501"/>
                <a:gd name="T66" fmla="*/ 872 w 10824"/>
                <a:gd name="T67" fmla="*/ 96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24" h="1501">
                  <a:moveTo>
                    <a:pt x="10810" y="1319"/>
                  </a:moveTo>
                  <a:lnTo>
                    <a:pt x="10158" y="67"/>
                  </a:lnTo>
                  <a:lnTo>
                    <a:pt x="10158" y="67"/>
                  </a:lnTo>
                  <a:lnTo>
                    <a:pt x="10148" y="52"/>
                  </a:lnTo>
                  <a:lnTo>
                    <a:pt x="10137" y="39"/>
                  </a:lnTo>
                  <a:lnTo>
                    <a:pt x="10125" y="27"/>
                  </a:lnTo>
                  <a:lnTo>
                    <a:pt x="10111" y="17"/>
                  </a:lnTo>
                  <a:lnTo>
                    <a:pt x="10096" y="10"/>
                  </a:lnTo>
                  <a:lnTo>
                    <a:pt x="10080" y="4"/>
                  </a:lnTo>
                  <a:lnTo>
                    <a:pt x="10064" y="1"/>
                  </a:lnTo>
                  <a:lnTo>
                    <a:pt x="10047" y="0"/>
                  </a:lnTo>
                  <a:lnTo>
                    <a:pt x="777" y="0"/>
                  </a:lnTo>
                  <a:lnTo>
                    <a:pt x="777" y="0"/>
                  </a:lnTo>
                  <a:lnTo>
                    <a:pt x="760" y="1"/>
                  </a:lnTo>
                  <a:lnTo>
                    <a:pt x="743" y="4"/>
                  </a:lnTo>
                  <a:lnTo>
                    <a:pt x="728" y="10"/>
                  </a:lnTo>
                  <a:lnTo>
                    <a:pt x="713" y="17"/>
                  </a:lnTo>
                  <a:lnTo>
                    <a:pt x="699" y="27"/>
                  </a:lnTo>
                  <a:lnTo>
                    <a:pt x="686" y="39"/>
                  </a:lnTo>
                  <a:lnTo>
                    <a:pt x="675" y="52"/>
                  </a:lnTo>
                  <a:lnTo>
                    <a:pt x="666" y="67"/>
                  </a:lnTo>
                  <a:lnTo>
                    <a:pt x="14" y="1319"/>
                  </a:lnTo>
                  <a:lnTo>
                    <a:pt x="14" y="1319"/>
                  </a:lnTo>
                  <a:lnTo>
                    <a:pt x="8" y="1335"/>
                  </a:lnTo>
                  <a:lnTo>
                    <a:pt x="2" y="1351"/>
                  </a:lnTo>
                  <a:lnTo>
                    <a:pt x="0" y="1367"/>
                  </a:lnTo>
                  <a:lnTo>
                    <a:pt x="0" y="1383"/>
                  </a:lnTo>
                  <a:lnTo>
                    <a:pt x="1" y="1398"/>
                  </a:lnTo>
                  <a:lnTo>
                    <a:pt x="6" y="1413"/>
                  </a:lnTo>
                  <a:lnTo>
                    <a:pt x="11" y="1428"/>
                  </a:lnTo>
                  <a:lnTo>
                    <a:pt x="19" y="1442"/>
                  </a:lnTo>
                  <a:lnTo>
                    <a:pt x="27" y="1454"/>
                  </a:lnTo>
                  <a:lnTo>
                    <a:pt x="37" y="1466"/>
                  </a:lnTo>
                  <a:lnTo>
                    <a:pt x="49" y="1477"/>
                  </a:lnTo>
                  <a:lnTo>
                    <a:pt x="62" y="1485"/>
                  </a:lnTo>
                  <a:lnTo>
                    <a:pt x="77" y="1492"/>
                  </a:lnTo>
                  <a:lnTo>
                    <a:pt x="92" y="1497"/>
                  </a:lnTo>
                  <a:lnTo>
                    <a:pt x="108" y="1500"/>
                  </a:lnTo>
                  <a:lnTo>
                    <a:pt x="125" y="1501"/>
                  </a:lnTo>
                  <a:lnTo>
                    <a:pt x="10699" y="1501"/>
                  </a:lnTo>
                  <a:lnTo>
                    <a:pt x="10699" y="1501"/>
                  </a:lnTo>
                  <a:lnTo>
                    <a:pt x="10716" y="1500"/>
                  </a:lnTo>
                  <a:lnTo>
                    <a:pt x="10732" y="1497"/>
                  </a:lnTo>
                  <a:lnTo>
                    <a:pt x="10747" y="1492"/>
                  </a:lnTo>
                  <a:lnTo>
                    <a:pt x="10761" y="1485"/>
                  </a:lnTo>
                  <a:lnTo>
                    <a:pt x="10774" y="1477"/>
                  </a:lnTo>
                  <a:lnTo>
                    <a:pt x="10786" y="1466"/>
                  </a:lnTo>
                  <a:lnTo>
                    <a:pt x="10797" y="1454"/>
                  </a:lnTo>
                  <a:lnTo>
                    <a:pt x="10805" y="1442"/>
                  </a:lnTo>
                  <a:lnTo>
                    <a:pt x="10813" y="1428"/>
                  </a:lnTo>
                  <a:lnTo>
                    <a:pt x="10818" y="1413"/>
                  </a:lnTo>
                  <a:lnTo>
                    <a:pt x="10822" y="1398"/>
                  </a:lnTo>
                  <a:lnTo>
                    <a:pt x="10824" y="1383"/>
                  </a:lnTo>
                  <a:lnTo>
                    <a:pt x="10824" y="1367"/>
                  </a:lnTo>
                  <a:lnTo>
                    <a:pt x="10821" y="1351"/>
                  </a:lnTo>
                  <a:lnTo>
                    <a:pt x="10816" y="1335"/>
                  </a:lnTo>
                  <a:lnTo>
                    <a:pt x="10810" y="1319"/>
                  </a:lnTo>
                  <a:lnTo>
                    <a:pt x="10810" y="1319"/>
                  </a:lnTo>
                  <a:close/>
                  <a:moveTo>
                    <a:pt x="4052" y="1386"/>
                  </a:moveTo>
                  <a:lnTo>
                    <a:pt x="4171" y="1077"/>
                  </a:lnTo>
                  <a:lnTo>
                    <a:pt x="6652" y="1077"/>
                  </a:lnTo>
                  <a:lnTo>
                    <a:pt x="6772" y="1386"/>
                  </a:lnTo>
                  <a:lnTo>
                    <a:pt x="4052" y="1386"/>
                  </a:lnTo>
                  <a:close/>
                  <a:moveTo>
                    <a:pt x="872" y="961"/>
                  </a:moveTo>
                  <a:lnTo>
                    <a:pt x="1173" y="271"/>
                  </a:lnTo>
                  <a:lnTo>
                    <a:pt x="9651" y="271"/>
                  </a:lnTo>
                  <a:lnTo>
                    <a:pt x="9952" y="961"/>
                  </a:lnTo>
                  <a:lnTo>
                    <a:pt x="872" y="9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7" name="Group 16"/>
          <p:cNvGrpSpPr/>
          <p:nvPr/>
        </p:nvGrpSpPr>
        <p:grpSpPr>
          <a:xfrm>
            <a:off x="2756612" y="4517157"/>
            <a:ext cx="592177" cy="567029"/>
            <a:chOff x="2267763" y="8618671"/>
            <a:chExt cx="1341658" cy="1651543"/>
          </a:xfrm>
        </p:grpSpPr>
        <p:sp>
          <p:nvSpPr>
            <p:cNvPr id="18" name="Rounded Rectangle 17"/>
            <p:cNvSpPr/>
            <p:nvPr/>
          </p:nvSpPr>
          <p:spPr>
            <a:xfrm>
              <a:off x="2267763" y="8618671"/>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sp>
          <p:nvSpPr>
            <p:cNvPr id="19" name="Rounded Rectangle 18"/>
            <p:cNvSpPr/>
            <p:nvPr/>
          </p:nvSpPr>
          <p:spPr>
            <a:xfrm>
              <a:off x="2683555" y="8853845"/>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grpSp>
      <p:sp>
        <p:nvSpPr>
          <p:cNvPr id="20" name="Freeform 11"/>
          <p:cNvSpPr>
            <a:spLocks noEditPoints="1"/>
          </p:cNvSpPr>
          <p:nvPr/>
        </p:nvSpPr>
        <p:spPr bwMode="auto">
          <a:xfrm>
            <a:off x="5875652" y="4674805"/>
            <a:ext cx="597715" cy="627402"/>
          </a:xfrm>
          <a:custGeom>
            <a:avLst/>
            <a:gdLst>
              <a:gd name="T0" fmla="*/ 324 w 604"/>
              <a:gd name="T1" fmla="*/ 438 h 634"/>
              <a:gd name="T2" fmla="*/ 280 w 604"/>
              <a:gd name="T3" fmla="*/ 512 h 634"/>
              <a:gd name="T4" fmla="*/ 354 w 604"/>
              <a:gd name="T5" fmla="*/ 634 h 634"/>
              <a:gd name="T6" fmla="*/ 252 w 604"/>
              <a:gd name="T7" fmla="*/ 532 h 634"/>
              <a:gd name="T8" fmla="*/ 230 w 604"/>
              <a:gd name="T9" fmla="*/ 606 h 634"/>
              <a:gd name="T10" fmla="*/ 0 w 604"/>
              <a:gd name="T11" fmla="*/ 562 h 634"/>
              <a:gd name="T12" fmla="*/ 604 w 604"/>
              <a:gd name="T13" fmla="*/ 606 h 634"/>
              <a:gd name="T14" fmla="*/ 376 w 604"/>
              <a:gd name="T15" fmla="*/ 562 h 634"/>
              <a:gd name="T16" fmla="*/ 530 w 604"/>
              <a:gd name="T17" fmla="*/ 0 h 634"/>
              <a:gd name="T18" fmla="*/ 538 w 604"/>
              <a:gd name="T19" fmla="*/ 8 h 634"/>
              <a:gd name="T20" fmla="*/ 538 w 604"/>
              <a:gd name="T21" fmla="*/ 114 h 634"/>
              <a:gd name="T22" fmla="*/ 76 w 604"/>
              <a:gd name="T23" fmla="*/ 120 h 634"/>
              <a:gd name="T24" fmla="*/ 68 w 604"/>
              <a:gd name="T25" fmla="*/ 114 h 634"/>
              <a:gd name="T26" fmla="*/ 66 w 604"/>
              <a:gd name="T27" fmla="*/ 8 h 634"/>
              <a:gd name="T28" fmla="*/ 76 w 604"/>
              <a:gd name="T29" fmla="*/ 0 h 634"/>
              <a:gd name="T30" fmla="*/ 456 w 604"/>
              <a:gd name="T31" fmla="*/ 42 h 634"/>
              <a:gd name="T32" fmla="*/ 452 w 604"/>
              <a:gd name="T33" fmla="*/ 74 h 634"/>
              <a:gd name="T34" fmla="*/ 456 w 604"/>
              <a:gd name="T35" fmla="*/ 78 h 634"/>
              <a:gd name="T36" fmla="*/ 496 w 604"/>
              <a:gd name="T37" fmla="*/ 78 h 634"/>
              <a:gd name="T38" fmla="*/ 498 w 604"/>
              <a:gd name="T39" fmla="*/ 46 h 634"/>
              <a:gd name="T40" fmla="*/ 456 w 604"/>
              <a:gd name="T41" fmla="*/ 42 h 634"/>
              <a:gd name="T42" fmla="*/ 530 w 604"/>
              <a:gd name="T43" fmla="*/ 148 h 634"/>
              <a:gd name="T44" fmla="*/ 538 w 604"/>
              <a:gd name="T45" fmla="*/ 152 h 634"/>
              <a:gd name="T46" fmla="*/ 538 w 604"/>
              <a:gd name="T47" fmla="*/ 260 h 634"/>
              <a:gd name="T48" fmla="*/ 530 w 604"/>
              <a:gd name="T49" fmla="*/ 266 h 634"/>
              <a:gd name="T50" fmla="*/ 70 w 604"/>
              <a:gd name="T51" fmla="*/ 264 h 634"/>
              <a:gd name="T52" fmla="*/ 66 w 604"/>
              <a:gd name="T53" fmla="*/ 156 h 634"/>
              <a:gd name="T54" fmla="*/ 70 w 604"/>
              <a:gd name="T55" fmla="*/ 150 h 634"/>
              <a:gd name="T56" fmla="*/ 456 w 604"/>
              <a:gd name="T57" fmla="*/ 190 h 634"/>
              <a:gd name="T58" fmla="*/ 452 w 604"/>
              <a:gd name="T59" fmla="*/ 194 h 634"/>
              <a:gd name="T60" fmla="*/ 454 w 604"/>
              <a:gd name="T61" fmla="*/ 224 h 634"/>
              <a:gd name="T62" fmla="*/ 492 w 604"/>
              <a:gd name="T63" fmla="*/ 226 h 634"/>
              <a:gd name="T64" fmla="*/ 498 w 604"/>
              <a:gd name="T65" fmla="*/ 194 h 634"/>
              <a:gd name="T66" fmla="*/ 492 w 604"/>
              <a:gd name="T67" fmla="*/ 190 h 634"/>
              <a:gd name="T68" fmla="*/ 76 w 604"/>
              <a:gd name="T69" fmla="*/ 296 h 634"/>
              <a:gd name="T70" fmla="*/ 536 w 604"/>
              <a:gd name="T71" fmla="*/ 298 h 634"/>
              <a:gd name="T72" fmla="*/ 538 w 604"/>
              <a:gd name="T73" fmla="*/ 406 h 634"/>
              <a:gd name="T74" fmla="*/ 536 w 604"/>
              <a:gd name="T75" fmla="*/ 412 h 634"/>
              <a:gd name="T76" fmla="*/ 76 w 604"/>
              <a:gd name="T77" fmla="*/ 414 h 634"/>
              <a:gd name="T78" fmla="*/ 66 w 604"/>
              <a:gd name="T79" fmla="*/ 406 h 634"/>
              <a:gd name="T80" fmla="*/ 68 w 604"/>
              <a:gd name="T81" fmla="*/ 300 h 634"/>
              <a:gd name="T82" fmla="*/ 76 w 604"/>
              <a:gd name="T83" fmla="*/ 296 h 634"/>
              <a:gd name="T84" fmla="*/ 454 w 604"/>
              <a:gd name="T85" fmla="*/ 338 h 634"/>
              <a:gd name="T86" fmla="*/ 452 w 604"/>
              <a:gd name="T87" fmla="*/ 368 h 634"/>
              <a:gd name="T88" fmla="*/ 492 w 604"/>
              <a:gd name="T89" fmla="*/ 372 h 634"/>
              <a:gd name="T90" fmla="*/ 498 w 604"/>
              <a:gd name="T91" fmla="*/ 368 h 634"/>
              <a:gd name="T92" fmla="*/ 496 w 604"/>
              <a:gd name="T93" fmla="*/ 33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4" h="634">
                <a:moveTo>
                  <a:pt x="280" y="512"/>
                </a:moveTo>
                <a:lnTo>
                  <a:pt x="280" y="438"/>
                </a:lnTo>
                <a:lnTo>
                  <a:pt x="324" y="438"/>
                </a:lnTo>
                <a:lnTo>
                  <a:pt x="324" y="512"/>
                </a:lnTo>
                <a:lnTo>
                  <a:pt x="280" y="512"/>
                </a:lnTo>
                <a:lnTo>
                  <a:pt x="280" y="512"/>
                </a:lnTo>
                <a:close/>
                <a:moveTo>
                  <a:pt x="252" y="532"/>
                </a:moveTo>
                <a:lnTo>
                  <a:pt x="354" y="532"/>
                </a:lnTo>
                <a:lnTo>
                  <a:pt x="354" y="634"/>
                </a:lnTo>
                <a:lnTo>
                  <a:pt x="252" y="634"/>
                </a:lnTo>
                <a:lnTo>
                  <a:pt x="252" y="532"/>
                </a:lnTo>
                <a:lnTo>
                  <a:pt x="252" y="532"/>
                </a:lnTo>
                <a:close/>
                <a:moveTo>
                  <a:pt x="0" y="562"/>
                </a:moveTo>
                <a:lnTo>
                  <a:pt x="230" y="562"/>
                </a:lnTo>
                <a:lnTo>
                  <a:pt x="230" y="606"/>
                </a:lnTo>
                <a:lnTo>
                  <a:pt x="0" y="606"/>
                </a:lnTo>
                <a:lnTo>
                  <a:pt x="0" y="562"/>
                </a:lnTo>
                <a:lnTo>
                  <a:pt x="0" y="562"/>
                </a:lnTo>
                <a:close/>
                <a:moveTo>
                  <a:pt x="376" y="562"/>
                </a:moveTo>
                <a:lnTo>
                  <a:pt x="604" y="562"/>
                </a:lnTo>
                <a:lnTo>
                  <a:pt x="604" y="606"/>
                </a:lnTo>
                <a:lnTo>
                  <a:pt x="376" y="606"/>
                </a:lnTo>
                <a:lnTo>
                  <a:pt x="376" y="562"/>
                </a:lnTo>
                <a:lnTo>
                  <a:pt x="376" y="562"/>
                </a:lnTo>
                <a:close/>
                <a:moveTo>
                  <a:pt x="76" y="0"/>
                </a:moveTo>
                <a:lnTo>
                  <a:pt x="530" y="0"/>
                </a:lnTo>
                <a:lnTo>
                  <a:pt x="530" y="0"/>
                </a:lnTo>
                <a:lnTo>
                  <a:pt x="536" y="4"/>
                </a:lnTo>
                <a:lnTo>
                  <a:pt x="538" y="6"/>
                </a:lnTo>
                <a:lnTo>
                  <a:pt x="538" y="8"/>
                </a:lnTo>
                <a:lnTo>
                  <a:pt x="538" y="112"/>
                </a:lnTo>
                <a:lnTo>
                  <a:pt x="538" y="112"/>
                </a:lnTo>
                <a:lnTo>
                  <a:pt x="538" y="114"/>
                </a:lnTo>
                <a:lnTo>
                  <a:pt x="536" y="118"/>
                </a:lnTo>
                <a:lnTo>
                  <a:pt x="530" y="120"/>
                </a:lnTo>
                <a:lnTo>
                  <a:pt x="76" y="120"/>
                </a:lnTo>
                <a:lnTo>
                  <a:pt x="76" y="120"/>
                </a:lnTo>
                <a:lnTo>
                  <a:pt x="70" y="118"/>
                </a:lnTo>
                <a:lnTo>
                  <a:pt x="68" y="114"/>
                </a:lnTo>
                <a:lnTo>
                  <a:pt x="66" y="112"/>
                </a:lnTo>
                <a:lnTo>
                  <a:pt x="66" y="8"/>
                </a:lnTo>
                <a:lnTo>
                  <a:pt x="66" y="8"/>
                </a:lnTo>
                <a:lnTo>
                  <a:pt x="68" y="6"/>
                </a:lnTo>
                <a:lnTo>
                  <a:pt x="70" y="4"/>
                </a:lnTo>
                <a:lnTo>
                  <a:pt x="76" y="0"/>
                </a:lnTo>
                <a:lnTo>
                  <a:pt x="76" y="0"/>
                </a:lnTo>
                <a:close/>
                <a:moveTo>
                  <a:pt x="456" y="42"/>
                </a:moveTo>
                <a:lnTo>
                  <a:pt x="456" y="42"/>
                </a:lnTo>
                <a:lnTo>
                  <a:pt x="454" y="44"/>
                </a:lnTo>
                <a:lnTo>
                  <a:pt x="452" y="46"/>
                </a:lnTo>
                <a:lnTo>
                  <a:pt x="452" y="74"/>
                </a:lnTo>
                <a:lnTo>
                  <a:pt x="452" y="74"/>
                </a:lnTo>
                <a:lnTo>
                  <a:pt x="454" y="78"/>
                </a:lnTo>
                <a:lnTo>
                  <a:pt x="456" y="78"/>
                </a:lnTo>
                <a:lnTo>
                  <a:pt x="492" y="78"/>
                </a:lnTo>
                <a:lnTo>
                  <a:pt x="492" y="78"/>
                </a:lnTo>
                <a:lnTo>
                  <a:pt x="496" y="78"/>
                </a:lnTo>
                <a:lnTo>
                  <a:pt x="498" y="74"/>
                </a:lnTo>
                <a:lnTo>
                  <a:pt x="498" y="46"/>
                </a:lnTo>
                <a:lnTo>
                  <a:pt x="498" y="46"/>
                </a:lnTo>
                <a:lnTo>
                  <a:pt x="496" y="44"/>
                </a:lnTo>
                <a:lnTo>
                  <a:pt x="492" y="42"/>
                </a:lnTo>
                <a:lnTo>
                  <a:pt x="456" y="42"/>
                </a:lnTo>
                <a:lnTo>
                  <a:pt x="456" y="42"/>
                </a:lnTo>
                <a:close/>
                <a:moveTo>
                  <a:pt x="76" y="148"/>
                </a:moveTo>
                <a:lnTo>
                  <a:pt x="530" y="148"/>
                </a:lnTo>
                <a:lnTo>
                  <a:pt x="530" y="148"/>
                </a:lnTo>
                <a:lnTo>
                  <a:pt x="536" y="150"/>
                </a:lnTo>
                <a:lnTo>
                  <a:pt x="538" y="152"/>
                </a:lnTo>
                <a:lnTo>
                  <a:pt x="538" y="156"/>
                </a:lnTo>
                <a:lnTo>
                  <a:pt x="538" y="260"/>
                </a:lnTo>
                <a:lnTo>
                  <a:pt x="538" y="260"/>
                </a:lnTo>
                <a:lnTo>
                  <a:pt x="538" y="262"/>
                </a:lnTo>
                <a:lnTo>
                  <a:pt x="536" y="264"/>
                </a:lnTo>
                <a:lnTo>
                  <a:pt x="530" y="266"/>
                </a:lnTo>
                <a:lnTo>
                  <a:pt x="76" y="266"/>
                </a:lnTo>
                <a:lnTo>
                  <a:pt x="76" y="266"/>
                </a:lnTo>
                <a:lnTo>
                  <a:pt x="70" y="264"/>
                </a:lnTo>
                <a:lnTo>
                  <a:pt x="68" y="262"/>
                </a:lnTo>
                <a:lnTo>
                  <a:pt x="66" y="260"/>
                </a:lnTo>
                <a:lnTo>
                  <a:pt x="66" y="156"/>
                </a:lnTo>
                <a:lnTo>
                  <a:pt x="66" y="156"/>
                </a:lnTo>
                <a:lnTo>
                  <a:pt x="68" y="152"/>
                </a:lnTo>
                <a:lnTo>
                  <a:pt x="70" y="150"/>
                </a:lnTo>
                <a:lnTo>
                  <a:pt x="76" y="148"/>
                </a:lnTo>
                <a:lnTo>
                  <a:pt x="76" y="148"/>
                </a:lnTo>
                <a:close/>
                <a:moveTo>
                  <a:pt x="456" y="190"/>
                </a:moveTo>
                <a:lnTo>
                  <a:pt x="456" y="190"/>
                </a:lnTo>
                <a:lnTo>
                  <a:pt x="454" y="190"/>
                </a:lnTo>
                <a:lnTo>
                  <a:pt x="452" y="194"/>
                </a:lnTo>
                <a:lnTo>
                  <a:pt x="452" y="222"/>
                </a:lnTo>
                <a:lnTo>
                  <a:pt x="452" y="222"/>
                </a:lnTo>
                <a:lnTo>
                  <a:pt x="454" y="224"/>
                </a:lnTo>
                <a:lnTo>
                  <a:pt x="456" y="226"/>
                </a:lnTo>
                <a:lnTo>
                  <a:pt x="492" y="226"/>
                </a:lnTo>
                <a:lnTo>
                  <a:pt x="492" y="226"/>
                </a:lnTo>
                <a:lnTo>
                  <a:pt x="496" y="224"/>
                </a:lnTo>
                <a:lnTo>
                  <a:pt x="498" y="222"/>
                </a:lnTo>
                <a:lnTo>
                  <a:pt x="498" y="194"/>
                </a:lnTo>
                <a:lnTo>
                  <a:pt x="498" y="194"/>
                </a:lnTo>
                <a:lnTo>
                  <a:pt x="496" y="190"/>
                </a:lnTo>
                <a:lnTo>
                  <a:pt x="492" y="190"/>
                </a:lnTo>
                <a:lnTo>
                  <a:pt x="456" y="190"/>
                </a:lnTo>
                <a:lnTo>
                  <a:pt x="456" y="190"/>
                </a:lnTo>
                <a:close/>
                <a:moveTo>
                  <a:pt x="76" y="296"/>
                </a:moveTo>
                <a:lnTo>
                  <a:pt x="530" y="296"/>
                </a:lnTo>
                <a:lnTo>
                  <a:pt x="530" y="296"/>
                </a:lnTo>
                <a:lnTo>
                  <a:pt x="536" y="298"/>
                </a:lnTo>
                <a:lnTo>
                  <a:pt x="538" y="300"/>
                </a:lnTo>
                <a:lnTo>
                  <a:pt x="538" y="302"/>
                </a:lnTo>
                <a:lnTo>
                  <a:pt x="538" y="406"/>
                </a:lnTo>
                <a:lnTo>
                  <a:pt x="538" y="406"/>
                </a:lnTo>
                <a:lnTo>
                  <a:pt x="538" y="410"/>
                </a:lnTo>
                <a:lnTo>
                  <a:pt x="536" y="412"/>
                </a:lnTo>
                <a:lnTo>
                  <a:pt x="530" y="414"/>
                </a:lnTo>
                <a:lnTo>
                  <a:pt x="76" y="414"/>
                </a:lnTo>
                <a:lnTo>
                  <a:pt x="76" y="414"/>
                </a:lnTo>
                <a:lnTo>
                  <a:pt x="70" y="412"/>
                </a:lnTo>
                <a:lnTo>
                  <a:pt x="68" y="410"/>
                </a:lnTo>
                <a:lnTo>
                  <a:pt x="66" y="406"/>
                </a:lnTo>
                <a:lnTo>
                  <a:pt x="66" y="302"/>
                </a:lnTo>
                <a:lnTo>
                  <a:pt x="66" y="302"/>
                </a:lnTo>
                <a:lnTo>
                  <a:pt x="68" y="300"/>
                </a:lnTo>
                <a:lnTo>
                  <a:pt x="70" y="298"/>
                </a:lnTo>
                <a:lnTo>
                  <a:pt x="76" y="296"/>
                </a:lnTo>
                <a:lnTo>
                  <a:pt x="76" y="296"/>
                </a:lnTo>
                <a:close/>
                <a:moveTo>
                  <a:pt x="456" y="336"/>
                </a:moveTo>
                <a:lnTo>
                  <a:pt x="456" y="336"/>
                </a:lnTo>
                <a:lnTo>
                  <a:pt x="454" y="338"/>
                </a:lnTo>
                <a:lnTo>
                  <a:pt x="452" y="340"/>
                </a:lnTo>
                <a:lnTo>
                  <a:pt x="452" y="368"/>
                </a:lnTo>
                <a:lnTo>
                  <a:pt x="452" y="368"/>
                </a:lnTo>
                <a:lnTo>
                  <a:pt x="454" y="372"/>
                </a:lnTo>
                <a:lnTo>
                  <a:pt x="456" y="372"/>
                </a:lnTo>
                <a:lnTo>
                  <a:pt x="492" y="372"/>
                </a:lnTo>
                <a:lnTo>
                  <a:pt x="492" y="372"/>
                </a:lnTo>
                <a:lnTo>
                  <a:pt x="496" y="372"/>
                </a:lnTo>
                <a:lnTo>
                  <a:pt x="498" y="368"/>
                </a:lnTo>
                <a:lnTo>
                  <a:pt x="498" y="340"/>
                </a:lnTo>
                <a:lnTo>
                  <a:pt x="498" y="340"/>
                </a:lnTo>
                <a:lnTo>
                  <a:pt x="496" y="338"/>
                </a:lnTo>
                <a:lnTo>
                  <a:pt x="492" y="336"/>
                </a:lnTo>
                <a:lnTo>
                  <a:pt x="456" y="336"/>
                </a:lnTo>
                <a:close/>
              </a:path>
            </a:pathLst>
          </a:custGeom>
          <a:solidFill>
            <a:schemeClr val="accent6">
              <a:lumMod val="50000"/>
            </a:schemeClr>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15"/>
          <p:cNvSpPr>
            <a:spLocks noEditPoints="1"/>
          </p:cNvSpPr>
          <p:nvPr/>
        </p:nvSpPr>
        <p:spPr bwMode="auto">
          <a:xfrm>
            <a:off x="7626874" y="5607409"/>
            <a:ext cx="443623" cy="589260"/>
          </a:xfrm>
          <a:custGeom>
            <a:avLst/>
            <a:gdLst>
              <a:gd name="T0" fmla="*/ 550 w 661"/>
              <a:gd name="T1" fmla="*/ 671 h 878"/>
              <a:gd name="T2" fmla="*/ 505 w 661"/>
              <a:gd name="T3" fmla="*/ 712 h 878"/>
              <a:gd name="T4" fmla="*/ 499 w 661"/>
              <a:gd name="T5" fmla="*/ 671 h 878"/>
              <a:gd name="T6" fmla="*/ 75 w 661"/>
              <a:gd name="T7" fmla="*/ 616 h 878"/>
              <a:gd name="T8" fmla="*/ 65 w 661"/>
              <a:gd name="T9" fmla="*/ 754 h 878"/>
              <a:gd name="T10" fmla="*/ 75 w 661"/>
              <a:gd name="T11" fmla="*/ 762 h 878"/>
              <a:gd name="T12" fmla="*/ 595 w 661"/>
              <a:gd name="T13" fmla="*/ 757 h 878"/>
              <a:gd name="T14" fmla="*/ 593 w 661"/>
              <a:gd name="T15" fmla="*/ 619 h 878"/>
              <a:gd name="T16" fmla="*/ 505 w 661"/>
              <a:gd name="T17" fmla="*/ 485 h 878"/>
              <a:gd name="T18" fmla="*/ 550 w 661"/>
              <a:gd name="T19" fmla="*/ 524 h 878"/>
              <a:gd name="T20" fmla="*/ 505 w 661"/>
              <a:gd name="T21" fmla="*/ 530 h 878"/>
              <a:gd name="T22" fmla="*/ 500 w 661"/>
              <a:gd name="T23" fmla="*/ 486 h 878"/>
              <a:gd name="T24" fmla="*/ 70 w 661"/>
              <a:gd name="T25" fmla="*/ 434 h 878"/>
              <a:gd name="T26" fmla="*/ 65 w 661"/>
              <a:gd name="T27" fmla="*/ 572 h 878"/>
              <a:gd name="T28" fmla="*/ 586 w 661"/>
              <a:gd name="T29" fmla="*/ 581 h 878"/>
              <a:gd name="T30" fmla="*/ 596 w 661"/>
              <a:gd name="T31" fmla="*/ 572 h 878"/>
              <a:gd name="T32" fmla="*/ 589 w 661"/>
              <a:gd name="T33" fmla="*/ 434 h 878"/>
              <a:gd name="T34" fmla="*/ 544 w 661"/>
              <a:gd name="T35" fmla="*/ 303 h 878"/>
              <a:gd name="T36" fmla="*/ 550 w 661"/>
              <a:gd name="T37" fmla="*/ 342 h 878"/>
              <a:gd name="T38" fmla="*/ 500 w 661"/>
              <a:gd name="T39" fmla="*/ 345 h 878"/>
              <a:gd name="T40" fmla="*/ 505 w 661"/>
              <a:gd name="T41" fmla="*/ 303 h 878"/>
              <a:gd name="T42" fmla="*/ 68 w 661"/>
              <a:gd name="T43" fmla="*/ 254 h 878"/>
              <a:gd name="T44" fmla="*/ 65 w 661"/>
              <a:gd name="T45" fmla="*/ 393 h 878"/>
              <a:gd name="T46" fmla="*/ 586 w 661"/>
              <a:gd name="T47" fmla="*/ 399 h 878"/>
              <a:gd name="T48" fmla="*/ 596 w 661"/>
              <a:gd name="T49" fmla="*/ 261 h 878"/>
              <a:gd name="T50" fmla="*/ 586 w 661"/>
              <a:gd name="T51" fmla="*/ 251 h 878"/>
              <a:gd name="T52" fmla="*/ 544 w 661"/>
              <a:gd name="T53" fmla="*/ 120 h 878"/>
              <a:gd name="T54" fmla="*/ 548 w 661"/>
              <a:gd name="T55" fmla="*/ 163 h 878"/>
              <a:gd name="T56" fmla="*/ 499 w 661"/>
              <a:gd name="T57" fmla="*/ 161 h 878"/>
              <a:gd name="T58" fmla="*/ 505 w 661"/>
              <a:gd name="T59" fmla="*/ 120 h 878"/>
              <a:gd name="T60" fmla="*/ 65 w 661"/>
              <a:gd name="T61" fmla="*/ 75 h 878"/>
              <a:gd name="T62" fmla="*/ 68 w 661"/>
              <a:gd name="T63" fmla="*/ 213 h 878"/>
              <a:gd name="T64" fmla="*/ 589 w 661"/>
              <a:gd name="T65" fmla="*/ 216 h 878"/>
              <a:gd name="T66" fmla="*/ 596 w 661"/>
              <a:gd name="T67" fmla="*/ 78 h 878"/>
              <a:gd name="T68" fmla="*/ 75 w 661"/>
              <a:gd name="T69" fmla="*/ 69 h 878"/>
              <a:gd name="T70" fmla="*/ 39 w 661"/>
              <a:gd name="T71" fmla="*/ 6 h 878"/>
              <a:gd name="T72" fmla="*/ 1 w 661"/>
              <a:gd name="T73" fmla="*/ 54 h 878"/>
              <a:gd name="T74" fmla="*/ 4 w 661"/>
              <a:gd name="T75" fmla="*/ 791 h 878"/>
              <a:gd name="T76" fmla="*/ 52 w 661"/>
              <a:gd name="T77" fmla="*/ 830 h 878"/>
              <a:gd name="T78" fmla="*/ 89 w 661"/>
              <a:gd name="T79" fmla="*/ 850 h 878"/>
              <a:gd name="T80" fmla="*/ 125 w 661"/>
              <a:gd name="T81" fmla="*/ 878 h 878"/>
              <a:gd name="T82" fmla="*/ 163 w 661"/>
              <a:gd name="T83" fmla="*/ 871 h 878"/>
              <a:gd name="T84" fmla="*/ 187 w 661"/>
              <a:gd name="T85" fmla="*/ 831 h 878"/>
              <a:gd name="T86" fmla="*/ 483 w 661"/>
              <a:gd name="T87" fmla="*/ 858 h 878"/>
              <a:gd name="T88" fmla="*/ 526 w 661"/>
              <a:gd name="T89" fmla="*/ 878 h 878"/>
              <a:gd name="T90" fmla="*/ 561 w 661"/>
              <a:gd name="T91" fmla="*/ 864 h 878"/>
              <a:gd name="T92" fmla="*/ 595 w 661"/>
              <a:gd name="T93" fmla="*/ 831 h 878"/>
              <a:gd name="T94" fmla="*/ 641 w 661"/>
              <a:gd name="T95" fmla="*/ 812 h 878"/>
              <a:gd name="T96" fmla="*/ 661 w 661"/>
              <a:gd name="T97" fmla="*/ 68 h 878"/>
              <a:gd name="T98" fmla="*/ 641 w 661"/>
              <a:gd name="T99" fmla="*/ 20 h 878"/>
              <a:gd name="T100" fmla="*/ 66 w 661"/>
              <a:gd name="T101" fmla="*/ 0 h 878"/>
              <a:gd name="T102" fmla="*/ 61 w 661"/>
              <a:gd name="T103" fmla="*/ 41 h 878"/>
              <a:gd name="T104" fmla="*/ 41 w 661"/>
              <a:gd name="T105" fmla="*/ 56 h 878"/>
              <a:gd name="T106" fmla="*/ 39 w 661"/>
              <a:gd name="T107" fmla="*/ 769 h 878"/>
              <a:gd name="T108" fmla="*/ 55 w 661"/>
              <a:gd name="T109" fmla="*/ 789 h 878"/>
              <a:gd name="T110" fmla="*/ 600 w 661"/>
              <a:gd name="T111" fmla="*/ 792 h 878"/>
              <a:gd name="T112" fmla="*/ 620 w 661"/>
              <a:gd name="T113" fmla="*/ 775 h 878"/>
              <a:gd name="T114" fmla="*/ 622 w 661"/>
              <a:gd name="T115" fmla="*/ 62 h 878"/>
              <a:gd name="T116" fmla="*/ 606 w 661"/>
              <a:gd name="T117" fmla="*/ 4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878">
                <a:moveTo>
                  <a:pt x="505" y="667"/>
                </a:moveTo>
                <a:lnTo>
                  <a:pt x="544" y="667"/>
                </a:lnTo>
                <a:lnTo>
                  <a:pt x="544" y="667"/>
                </a:lnTo>
                <a:lnTo>
                  <a:pt x="548" y="668"/>
                </a:lnTo>
                <a:lnTo>
                  <a:pt x="550" y="671"/>
                </a:lnTo>
                <a:lnTo>
                  <a:pt x="550" y="707"/>
                </a:lnTo>
                <a:lnTo>
                  <a:pt x="550" y="707"/>
                </a:lnTo>
                <a:lnTo>
                  <a:pt x="548" y="710"/>
                </a:lnTo>
                <a:lnTo>
                  <a:pt x="544" y="712"/>
                </a:lnTo>
                <a:lnTo>
                  <a:pt x="505" y="712"/>
                </a:lnTo>
                <a:lnTo>
                  <a:pt x="505" y="712"/>
                </a:lnTo>
                <a:lnTo>
                  <a:pt x="500" y="710"/>
                </a:lnTo>
                <a:lnTo>
                  <a:pt x="499" y="707"/>
                </a:lnTo>
                <a:lnTo>
                  <a:pt x="499" y="671"/>
                </a:lnTo>
                <a:lnTo>
                  <a:pt x="499" y="671"/>
                </a:lnTo>
                <a:lnTo>
                  <a:pt x="500" y="668"/>
                </a:lnTo>
                <a:lnTo>
                  <a:pt x="505" y="667"/>
                </a:lnTo>
                <a:lnTo>
                  <a:pt x="505" y="667"/>
                </a:lnTo>
                <a:close/>
                <a:moveTo>
                  <a:pt x="75" y="616"/>
                </a:moveTo>
                <a:lnTo>
                  <a:pt x="75" y="616"/>
                </a:lnTo>
                <a:lnTo>
                  <a:pt x="70" y="616"/>
                </a:lnTo>
                <a:lnTo>
                  <a:pt x="68" y="619"/>
                </a:lnTo>
                <a:lnTo>
                  <a:pt x="65" y="622"/>
                </a:lnTo>
                <a:lnTo>
                  <a:pt x="65" y="624"/>
                </a:lnTo>
                <a:lnTo>
                  <a:pt x="65" y="754"/>
                </a:lnTo>
                <a:lnTo>
                  <a:pt x="65" y="754"/>
                </a:lnTo>
                <a:lnTo>
                  <a:pt x="65" y="757"/>
                </a:lnTo>
                <a:lnTo>
                  <a:pt x="68" y="760"/>
                </a:lnTo>
                <a:lnTo>
                  <a:pt x="70" y="762"/>
                </a:lnTo>
                <a:lnTo>
                  <a:pt x="75" y="762"/>
                </a:lnTo>
                <a:lnTo>
                  <a:pt x="586" y="762"/>
                </a:lnTo>
                <a:lnTo>
                  <a:pt x="586" y="762"/>
                </a:lnTo>
                <a:lnTo>
                  <a:pt x="589" y="762"/>
                </a:lnTo>
                <a:lnTo>
                  <a:pt x="593" y="760"/>
                </a:lnTo>
                <a:lnTo>
                  <a:pt x="595" y="757"/>
                </a:lnTo>
                <a:lnTo>
                  <a:pt x="596" y="754"/>
                </a:lnTo>
                <a:lnTo>
                  <a:pt x="596" y="624"/>
                </a:lnTo>
                <a:lnTo>
                  <a:pt x="596" y="624"/>
                </a:lnTo>
                <a:lnTo>
                  <a:pt x="595" y="622"/>
                </a:lnTo>
                <a:lnTo>
                  <a:pt x="593" y="619"/>
                </a:lnTo>
                <a:lnTo>
                  <a:pt x="589" y="616"/>
                </a:lnTo>
                <a:lnTo>
                  <a:pt x="586" y="616"/>
                </a:lnTo>
                <a:lnTo>
                  <a:pt x="75" y="616"/>
                </a:lnTo>
                <a:lnTo>
                  <a:pt x="75" y="616"/>
                </a:lnTo>
                <a:close/>
                <a:moveTo>
                  <a:pt x="505" y="485"/>
                </a:moveTo>
                <a:lnTo>
                  <a:pt x="544" y="485"/>
                </a:lnTo>
                <a:lnTo>
                  <a:pt x="544" y="485"/>
                </a:lnTo>
                <a:lnTo>
                  <a:pt x="548" y="486"/>
                </a:lnTo>
                <a:lnTo>
                  <a:pt x="550" y="489"/>
                </a:lnTo>
                <a:lnTo>
                  <a:pt x="550" y="524"/>
                </a:lnTo>
                <a:lnTo>
                  <a:pt x="550" y="524"/>
                </a:lnTo>
                <a:lnTo>
                  <a:pt x="548" y="528"/>
                </a:lnTo>
                <a:lnTo>
                  <a:pt x="544" y="530"/>
                </a:lnTo>
                <a:lnTo>
                  <a:pt x="505" y="530"/>
                </a:lnTo>
                <a:lnTo>
                  <a:pt x="505" y="530"/>
                </a:lnTo>
                <a:lnTo>
                  <a:pt x="500" y="528"/>
                </a:lnTo>
                <a:lnTo>
                  <a:pt x="499" y="524"/>
                </a:lnTo>
                <a:lnTo>
                  <a:pt x="499" y="489"/>
                </a:lnTo>
                <a:lnTo>
                  <a:pt x="499" y="489"/>
                </a:lnTo>
                <a:lnTo>
                  <a:pt x="500" y="486"/>
                </a:lnTo>
                <a:lnTo>
                  <a:pt x="505" y="485"/>
                </a:lnTo>
                <a:lnTo>
                  <a:pt x="505" y="485"/>
                </a:lnTo>
                <a:close/>
                <a:moveTo>
                  <a:pt x="75" y="433"/>
                </a:moveTo>
                <a:lnTo>
                  <a:pt x="75" y="433"/>
                </a:lnTo>
                <a:lnTo>
                  <a:pt x="70" y="434"/>
                </a:lnTo>
                <a:lnTo>
                  <a:pt x="68" y="435"/>
                </a:lnTo>
                <a:lnTo>
                  <a:pt x="65" y="438"/>
                </a:lnTo>
                <a:lnTo>
                  <a:pt x="65" y="443"/>
                </a:lnTo>
                <a:lnTo>
                  <a:pt x="65" y="572"/>
                </a:lnTo>
                <a:lnTo>
                  <a:pt x="65" y="572"/>
                </a:lnTo>
                <a:lnTo>
                  <a:pt x="65" y="575"/>
                </a:lnTo>
                <a:lnTo>
                  <a:pt x="68" y="578"/>
                </a:lnTo>
                <a:lnTo>
                  <a:pt x="70" y="579"/>
                </a:lnTo>
                <a:lnTo>
                  <a:pt x="75" y="581"/>
                </a:lnTo>
                <a:lnTo>
                  <a:pt x="586" y="581"/>
                </a:lnTo>
                <a:lnTo>
                  <a:pt x="586" y="581"/>
                </a:lnTo>
                <a:lnTo>
                  <a:pt x="589" y="579"/>
                </a:lnTo>
                <a:lnTo>
                  <a:pt x="593" y="578"/>
                </a:lnTo>
                <a:lnTo>
                  <a:pt x="595" y="575"/>
                </a:lnTo>
                <a:lnTo>
                  <a:pt x="596" y="572"/>
                </a:lnTo>
                <a:lnTo>
                  <a:pt x="596" y="443"/>
                </a:lnTo>
                <a:lnTo>
                  <a:pt x="596" y="443"/>
                </a:lnTo>
                <a:lnTo>
                  <a:pt x="595" y="438"/>
                </a:lnTo>
                <a:lnTo>
                  <a:pt x="593" y="435"/>
                </a:lnTo>
                <a:lnTo>
                  <a:pt x="589" y="434"/>
                </a:lnTo>
                <a:lnTo>
                  <a:pt x="586" y="433"/>
                </a:lnTo>
                <a:lnTo>
                  <a:pt x="75" y="433"/>
                </a:lnTo>
                <a:lnTo>
                  <a:pt x="75" y="433"/>
                </a:lnTo>
                <a:close/>
                <a:moveTo>
                  <a:pt x="505" y="303"/>
                </a:moveTo>
                <a:lnTo>
                  <a:pt x="544" y="303"/>
                </a:lnTo>
                <a:lnTo>
                  <a:pt x="544" y="303"/>
                </a:lnTo>
                <a:lnTo>
                  <a:pt x="548" y="303"/>
                </a:lnTo>
                <a:lnTo>
                  <a:pt x="550" y="307"/>
                </a:lnTo>
                <a:lnTo>
                  <a:pt x="550" y="342"/>
                </a:lnTo>
                <a:lnTo>
                  <a:pt x="550" y="342"/>
                </a:lnTo>
                <a:lnTo>
                  <a:pt x="548" y="345"/>
                </a:lnTo>
                <a:lnTo>
                  <a:pt x="544" y="347"/>
                </a:lnTo>
                <a:lnTo>
                  <a:pt x="505" y="347"/>
                </a:lnTo>
                <a:lnTo>
                  <a:pt x="505" y="347"/>
                </a:lnTo>
                <a:lnTo>
                  <a:pt x="500" y="345"/>
                </a:lnTo>
                <a:lnTo>
                  <a:pt x="499" y="342"/>
                </a:lnTo>
                <a:lnTo>
                  <a:pt x="499" y="307"/>
                </a:lnTo>
                <a:lnTo>
                  <a:pt x="499" y="307"/>
                </a:lnTo>
                <a:lnTo>
                  <a:pt x="500" y="303"/>
                </a:lnTo>
                <a:lnTo>
                  <a:pt x="505" y="303"/>
                </a:lnTo>
                <a:lnTo>
                  <a:pt x="505" y="303"/>
                </a:lnTo>
                <a:close/>
                <a:moveTo>
                  <a:pt x="75" y="251"/>
                </a:moveTo>
                <a:lnTo>
                  <a:pt x="75" y="251"/>
                </a:lnTo>
                <a:lnTo>
                  <a:pt x="70" y="252"/>
                </a:lnTo>
                <a:lnTo>
                  <a:pt x="68" y="254"/>
                </a:lnTo>
                <a:lnTo>
                  <a:pt x="65" y="256"/>
                </a:lnTo>
                <a:lnTo>
                  <a:pt x="65" y="261"/>
                </a:lnTo>
                <a:lnTo>
                  <a:pt x="65" y="389"/>
                </a:lnTo>
                <a:lnTo>
                  <a:pt x="65" y="389"/>
                </a:lnTo>
                <a:lnTo>
                  <a:pt x="65" y="393"/>
                </a:lnTo>
                <a:lnTo>
                  <a:pt x="68" y="396"/>
                </a:lnTo>
                <a:lnTo>
                  <a:pt x="70" y="397"/>
                </a:lnTo>
                <a:lnTo>
                  <a:pt x="75" y="399"/>
                </a:lnTo>
                <a:lnTo>
                  <a:pt x="586" y="399"/>
                </a:lnTo>
                <a:lnTo>
                  <a:pt x="586" y="399"/>
                </a:lnTo>
                <a:lnTo>
                  <a:pt x="589" y="397"/>
                </a:lnTo>
                <a:lnTo>
                  <a:pt x="593" y="396"/>
                </a:lnTo>
                <a:lnTo>
                  <a:pt x="595" y="393"/>
                </a:lnTo>
                <a:lnTo>
                  <a:pt x="596" y="389"/>
                </a:lnTo>
                <a:lnTo>
                  <a:pt x="596" y="261"/>
                </a:lnTo>
                <a:lnTo>
                  <a:pt x="596" y="261"/>
                </a:lnTo>
                <a:lnTo>
                  <a:pt x="595" y="256"/>
                </a:lnTo>
                <a:lnTo>
                  <a:pt x="593" y="254"/>
                </a:lnTo>
                <a:lnTo>
                  <a:pt x="589" y="252"/>
                </a:lnTo>
                <a:lnTo>
                  <a:pt x="586" y="251"/>
                </a:lnTo>
                <a:lnTo>
                  <a:pt x="75" y="251"/>
                </a:lnTo>
                <a:lnTo>
                  <a:pt x="75" y="251"/>
                </a:lnTo>
                <a:close/>
                <a:moveTo>
                  <a:pt x="505" y="120"/>
                </a:moveTo>
                <a:lnTo>
                  <a:pt x="544" y="120"/>
                </a:lnTo>
                <a:lnTo>
                  <a:pt x="544" y="120"/>
                </a:lnTo>
                <a:lnTo>
                  <a:pt x="548" y="121"/>
                </a:lnTo>
                <a:lnTo>
                  <a:pt x="550" y="124"/>
                </a:lnTo>
                <a:lnTo>
                  <a:pt x="550" y="161"/>
                </a:lnTo>
                <a:lnTo>
                  <a:pt x="550" y="161"/>
                </a:lnTo>
                <a:lnTo>
                  <a:pt x="548" y="163"/>
                </a:lnTo>
                <a:lnTo>
                  <a:pt x="544" y="165"/>
                </a:lnTo>
                <a:lnTo>
                  <a:pt x="505" y="165"/>
                </a:lnTo>
                <a:lnTo>
                  <a:pt x="505" y="165"/>
                </a:lnTo>
                <a:lnTo>
                  <a:pt x="500" y="163"/>
                </a:lnTo>
                <a:lnTo>
                  <a:pt x="499" y="161"/>
                </a:lnTo>
                <a:lnTo>
                  <a:pt x="499" y="124"/>
                </a:lnTo>
                <a:lnTo>
                  <a:pt x="499" y="124"/>
                </a:lnTo>
                <a:lnTo>
                  <a:pt x="500" y="121"/>
                </a:lnTo>
                <a:lnTo>
                  <a:pt x="505" y="120"/>
                </a:lnTo>
                <a:lnTo>
                  <a:pt x="505" y="120"/>
                </a:lnTo>
                <a:close/>
                <a:moveTo>
                  <a:pt x="75" y="69"/>
                </a:moveTo>
                <a:lnTo>
                  <a:pt x="75" y="69"/>
                </a:lnTo>
                <a:lnTo>
                  <a:pt x="70" y="69"/>
                </a:lnTo>
                <a:lnTo>
                  <a:pt x="68" y="72"/>
                </a:lnTo>
                <a:lnTo>
                  <a:pt x="65" y="75"/>
                </a:lnTo>
                <a:lnTo>
                  <a:pt x="65" y="78"/>
                </a:lnTo>
                <a:lnTo>
                  <a:pt x="65" y="207"/>
                </a:lnTo>
                <a:lnTo>
                  <a:pt x="65" y="207"/>
                </a:lnTo>
                <a:lnTo>
                  <a:pt x="65" y="210"/>
                </a:lnTo>
                <a:lnTo>
                  <a:pt x="68" y="213"/>
                </a:lnTo>
                <a:lnTo>
                  <a:pt x="70" y="216"/>
                </a:lnTo>
                <a:lnTo>
                  <a:pt x="75" y="216"/>
                </a:lnTo>
                <a:lnTo>
                  <a:pt x="586" y="216"/>
                </a:lnTo>
                <a:lnTo>
                  <a:pt x="586" y="216"/>
                </a:lnTo>
                <a:lnTo>
                  <a:pt x="589" y="216"/>
                </a:lnTo>
                <a:lnTo>
                  <a:pt x="593" y="213"/>
                </a:lnTo>
                <a:lnTo>
                  <a:pt x="595" y="210"/>
                </a:lnTo>
                <a:lnTo>
                  <a:pt x="596" y="207"/>
                </a:lnTo>
                <a:lnTo>
                  <a:pt x="596" y="78"/>
                </a:lnTo>
                <a:lnTo>
                  <a:pt x="596" y="78"/>
                </a:lnTo>
                <a:lnTo>
                  <a:pt x="595" y="75"/>
                </a:lnTo>
                <a:lnTo>
                  <a:pt x="593" y="72"/>
                </a:lnTo>
                <a:lnTo>
                  <a:pt x="589" y="69"/>
                </a:lnTo>
                <a:lnTo>
                  <a:pt x="586" y="69"/>
                </a:lnTo>
                <a:lnTo>
                  <a:pt x="75" y="69"/>
                </a:lnTo>
                <a:lnTo>
                  <a:pt x="75" y="69"/>
                </a:lnTo>
                <a:close/>
                <a:moveTo>
                  <a:pt x="66" y="0"/>
                </a:moveTo>
                <a:lnTo>
                  <a:pt x="66" y="0"/>
                </a:lnTo>
                <a:lnTo>
                  <a:pt x="52" y="1"/>
                </a:lnTo>
                <a:lnTo>
                  <a:pt x="39" y="6"/>
                </a:lnTo>
                <a:lnTo>
                  <a:pt x="28" y="13"/>
                </a:lnTo>
                <a:lnTo>
                  <a:pt x="18" y="20"/>
                </a:lnTo>
                <a:lnTo>
                  <a:pt x="11" y="30"/>
                </a:lnTo>
                <a:lnTo>
                  <a:pt x="4" y="41"/>
                </a:lnTo>
                <a:lnTo>
                  <a:pt x="1" y="54"/>
                </a:lnTo>
                <a:lnTo>
                  <a:pt x="0" y="68"/>
                </a:lnTo>
                <a:lnTo>
                  <a:pt x="0" y="765"/>
                </a:lnTo>
                <a:lnTo>
                  <a:pt x="0" y="765"/>
                </a:lnTo>
                <a:lnTo>
                  <a:pt x="1" y="778"/>
                </a:lnTo>
                <a:lnTo>
                  <a:pt x="4" y="791"/>
                </a:lnTo>
                <a:lnTo>
                  <a:pt x="11" y="802"/>
                </a:lnTo>
                <a:lnTo>
                  <a:pt x="18" y="812"/>
                </a:lnTo>
                <a:lnTo>
                  <a:pt x="28" y="820"/>
                </a:lnTo>
                <a:lnTo>
                  <a:pt x="39" y="826"/>
                </a:lnTo>
                <a:lnTo>
                  <a:pt x="52" y="830"/>
                </a:lnTo>
                <a:lnTo>
                  <a:pt x="66" y="831"/>
                </a:lnTo>
                <a:lnTo>
                  <a:pt x="85" y="831"/>
                </a:lnTo>
                <a:lnTo>
                  <a:pt x="85" y="831"/>
                </a:lnTo>
                <a:lnTo>
                  <a:pt x="86" y="841"/>
                </a:lnTo>
                <a:lnTo>
                  <a:pt x="89" y="850"/>
                </a:lnTo>
                <a:lnTo>
                  <a:pt x="94" y="858"/>
                </a:lnTo>
                <a:lnTo>
                  <a:pt x="100" y="864"/>
                </a:lnTo>
                <a:lnTo>
                  <a:pt x="109" y="871"/>
                </a:lnTo>
                <a:lnTo>
                  <a:pt x="117" y="875"/>
                </a:lnTo>
                <a:lnTo>
                  <a:pt x="125" y="878"/>
                </a:lnTo>
                <a:lnTo>
                  <a:pt x="135" y="878"/>
                </a:lnTo>
                <a:lnTo>
                  <a:pt x="135" y="878"/>
                </a:lnTo>
                <a:lnTo>
                  <a:pt x="145" y="878"/>
                </a:lnTo>
                <a:lnTo>
                  <a:pt x="155" y="875"/>
                </a:lnTo>
                <a:lnTo>
                  <a:pt x="163" y="871"/>
                </a:lnTo>
                <a:lnTo>
                  <a:pt x="171" y="864"/>
                </a:lnTo>
                <a:lnTo>
                  <a:pt x="178" y="858"/>
                </a:lnTo>
                <a:lnTo>
                  <a:pt x="182" y="850"/>
                </a:lnTo>
                <a:lnTo>
                  <a:pt x="185" y="841"/>
                </a:lnTo>
                <a:lnTo>
                  <a:pt x="187" y="831"/>
                </a:lnTo>
                <a:lnTo>
                  <a:pt x="474" y="831"/>
                </a:lnTo>
                <a:lnTo>
                  <a:pt x="474" y="831"/>
                </a:lnTo>
                <a:lnTo>
                  <a:pt x="475" y="841"/>
                </a:lnTo>
                <a:lnTo>
                  <a:pt x="479" y="850"/>
                </a:lnTo>
                <a:lnTo>
                  <a:pt x="483" y="858"/>
                </a:lnTo>
                <a:lnTo>
                  <a:pt x="490" y="864"/>
                </a:lnTo>
                <a:lnTo>
                  <a:pt x="498" y="871"/>
                </a:lnTo>
                <a:lnTo>
                  <a:pt x="506" y="875"/>
                </a:lnTo>
                <a:lnTo>
                  <a:pt x="516" y="878"/>
                </a:lnTo>
                <a:lnTo>
                  <a:pt x="526" y="878"/>
                </a:lnTo>
                <a:lnTo>
                  <a:pt x="526" y="878"/>
                </a:lnTo>
                <a:lnTo>
                  <a:pt x="536" y="878"/>
                </a:lnTo>
                <a:lnTo>
                  <a:pt x="544" y="875"/>
                </a:lnTo>
                <a:lnTo>
                  <a:pt x="552" y="871"/>
                </a:lnTo>
                <a:lnTo>
                  <a:pt x="561" y="864"/>
                </a:lnTo>
                <a:lnTo>
                  <a:pt x="567" y="858"/>
                </a:lnTo>
                <a:lnTo>
                  <a:pt x="572" y="850"/>
                </a:lnTo>
                <a:lnTo>
                  <a:pt x="575" y="841"/>
                </a:lnTo>
                <a:lnTo>
                  <a:pt x="576" y="831"/>
                </a:lnTo>
                <a:lnTo>
                  <a:pt x="595" y="831"/>
                </a:lnTo>
                <a:lnTo>
                  <a:pt x="595" y="831"/>
                </a:lnTo>
                <a:lnTo>
                  <a:pt x="609" y="830"/>
                </a:lnTo>
                <a:lnTo>
                  <a:pt x="620" y="826"/>
                </a:lnTo>
                <a:lnTo>
                  <a:pt x="631" y="820"/>
                </a:lnTo>
                <a:lnTo>
                  <a:pt x="641" y="812"/>
                </a:lnTo>
                <a:lnTo>
                  <a:pt x="650" y="802"/>
                </a:lnTo>
                <a:lnTo>
                  <a:pt x="655" y="791"/>
                </a:lnTo>
                <a:lnTo>
                  <a:pt x="660" y="778"/>
                </a:lnTo>
                <a:lnTo>
                  <a:pt x="661" y="765"/>
                </a:lnTo>
                <a:lnTo>
                  <a:pt x="661" y="68"/>
                </a:lnTo>
                <a:lnTo>
                  <a:pt x="661" y="68"/>
                </a:lnTo>
                <a:lnTo>
                  <a:pt x="660" y="54"/>
                </a:lnTo>
                <a:lnTo>
                  <a:pt x="655" y="41"/>
                </a:lnTo>
                <a:lnTo>
                  <a:pt x="650" y="30"/>
                </a:lnTo>
                <a:lnTo>
                  <a:pt x="641" y="20"/>
                </a:lnTo>
                <a:lnTo>
                  <a:pt x="631" y="13"/>
                </a:lnTo>
                <a:lnTo>
                  <a:pt x="620" y="6"/>
                </a:lnTo>
                <a:lnTo>
                  <a:pt x="609" y="1"/>
                </a:lnTo>
                <a:lnTo>
                  <a:pt x="595" y="0"/>
                </a:lnTo>
                <a:lnTo>
                  <a:pt x="66" y="0"/>
                </a:lnTo>
                <a:lnTo>
                  <a:pt x="66" y="0"/>
                </a:lnTo>
                <a:close/>
                <a:moveTo>
                  <a:pt x="595" y="39"/>
                </a:moveTo>
                <a:lnTo>
                  <a:pt x="66" y="39"/>
                </a:lnTo>
                <a:lnTo>
                  <a:pt x="66" y="39"/>
                </a:lnTo>
                <a:lnTo>
                  <a:pt x="61" y="41"/>
                </a:lnTo>
                <a:lnTo>
                  <a:pt x="55" y="42"/>
                </a:lnTo>
                <a:lnTo>
                  <a:pt x="51" y="45"/>
                </a:lnTo>
                <a:lnTo>
                  <a:pt x="47" y="48"/>
                </a:lnTo>
                <a:lnTo>
                  <a:pt x="44" y="52"/>
                </a:lnTo>
                <a:lnTo>
                  <a:pt x="41" y="56"/>
                </a:lnTo>
                <a:lnTo>
                  <a:pt x="39" y="62"/>
                </a:lnTo>
                <a:lnTo>
                  <a:pt x="38" y="68"/>
                </a:lnTo>
                <a:lnTo>
                  <a:pt x="38" y="765"/>
                </a:lnTo>
                <a:lnTo>
                  <a:pt x="38" y="765"/>
                </a:lnTo>
                <a:lnTo>
                  <a:pt x="39" y="769"/>
                </a:lnTo>
                <a:lnTo>
                  <a:pt x="41" y="775"/>
                </a:lnTo>
                <a:lnTo>
                  <a:pt x="44" y="779"/>
                </a:lnTo>
                <a:lnTo>
                  <a:pt x="47" y="784"/>
                </a:lnTo>
                <a:lnTo>
                  <a:pt x="51" y="788"/>
                </a:lnTo>
                <a:lnTo>
                  <a:pt x="55" y="789"/>
                </a:lnTo>
                <a:lnTo>
                  <a:pt x="61" y="792"/>
                </a:lnTo>
                <a:lnTo>
                  <a:pt x="66" y="792"/>
                </a:lnTo>
                <a:lnTo>
                  <a:pt x="595" y="792"/>
                </a:lnTo>
                <a:lnTo>
                  <a:pt x="595" y="792"/>
                </a:lnTo>
                <a:lnTo>
                  <a:pt x="600" y="792"/>
                </a:lnTo>
                <a:lnTo>
                  <a:pt x="606" y="789"/>
                </a:lnTo>
                <a:lnTo>
                  <a:pt x="610" y="788"/>
                </a:lnTo>
                <a:lnTo>
                  <a:pt x="614" y="784"/>
                </a:lnTo>
                <a:lnTo>
                  <a:pt x="617" y="779"/>
                </a:lnTo>
                <a:lnTo>
                  <a:pt x="620" y="775"/>
                </a:lnTo>
                <a:lnTo>
                  <a:pt x="622" y="769"/>
                </a:lnTo>
                <a:lnTo>
                  <a:pt x="622" y="765"/>
                </a:lnTo>
                <a:lnTo>
                  <a:pt x="622" y="68"/>
                </a:lnTo>
                <a:lnTo>
                  <a:pt x="622" y="68"/>
                </a:lnTo>
                <a:lnTo>
                  <a:pt x="622" y="62"/>
                </a:lnTo>
                <a:lnTo>
                  <a:pt x="620" y="56"/>
                </a:lnTo>
                <a:lnTo>
                  <a:pt x="617" y="52"/>
                </a:lnTo>
                <a:lnTo>
                  <a:pt x="614" y="48"/>
                </a:lnTo>
                <a:lnTo>
                  <a:pt x="610" y="45"/>
                </a:lnTo>
                <a:lnTo>
                  <a:pt x="606" y="42"/>
                </a:lnTo>
                <a:lnTo>
                  <a:pt x="600" y="41"/>
                </a:lnTo>
                <a:lnTo>
                  <a:pt x="595" y="39"/>
                </a:lnTo>
                <a:lnTo>
                  <a:pt x="595" y="39"/>
                </a:lnTo>
                <a:close/>
              </a:path>
            </a:pathLst>
          </a:custGeom>
          <a:solidFill>
            <a:schemeClr val="accent3"/>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19"/>
          <p:cNvSpPr>
            <a:spLocks noEditPoints="1"/>
          </p:cNvSpPr>
          <p:nvPr/>
        </p:nvSpPr>
        <p:spPr bwMode="auto">
          <a:xfrm>
            <a:off x="4414574" y="5503786"/>
            <a:ext cx="253238" cy="539848"/>
          </a:xfrm>
          <a:custGeom>
            <a:avLst/>
            <a:gdLst>
              <a:gd name="T0" fmla="*/ 254 w 258"/>
              <a:gd name="T1" fmla="*/ 0 h 550"/>
              <a:gd name="T2" fmla="*/ 6 w 258"/>
              <a:gd name="T3" fmla="*/ 0 h 550"/>
              <a:gd name="T4" fmla="*/ 6 w 258"/>
              <a:gd name="T5" fmla="*/ 0 h 550"/>
              <a:gd name="T6" fmla="*/ 2 w 258"/>
              <a:gd name="T7" fmla="*/ 2 h 550"/>
              <a:gd name="T8" fmla="*/ 0 w 258"/>
              <a:gd name="T9" fmla="*/ 6 h 550"/>
              <a:gd name="T10" fmla="*/ 0 w 258"/>
              <a:gd name="T11" fmla="*/ 6 h 550"/>
              <a:gd name="T12" fmla="*/ 0 w 258"/>
              <a:gd name="T13" fmla="*/ 544 h 550"/>
              <a:gd name="T14" fmla="*/ 0 w 258"/>
              <a:gd name="T15" fmla="*/ 544 h 550"/>
              <a:gd name="T16" fmla="*/ 2 w 258"/>
              <a:gd name="T17" fmla="*/ 548 h 550"/>
              <a:gd name="T18" fmla="*/ 6 w 258"/>
              <a:gd name="T19" fmla="*/ 550 h 550"/>
              <a:gd name="T20" fmla="*/ 254 w 258"/>
              <a:gd name="T21" fmla="*/ 550 h 550"/>
              <a:gd name="T22" fmla="*/ 254 w 258"/>
              <a:gd name="T23" fmla="*/ 550 h 550"/>
              <a:gd name="T24" fmla="*/ 258 w 258"/>
              <a:gd name="T25" fmla="*/ 548 h 550"/>
              <a:gd name="T26" fmla="*/ 258 w 258"/>
              <a:gd name="T27" fmla="*/ 544 h 550"/>
              <a:gd name="T28" fmla="*/ 258 w 258"/>
              <a:gd name="T29" fmla="*/ 6 h 550"/>
              <a:gd name="T30" fmla="*/ 258 w 258"/>
              <a:gd name="T31" fmla="*/ 6 h 550"/>
              <a:gd name="T32" fmla="*/ 258 w 258"/>
              <a:gd name="T33" fmla="*/ 2 h 550"/>
              <a:gd name="T34" fmla="*/ 254 w 258"/>
              <a:gd name="T35" fmla="*/ 0 h 550"/>
              <a:gd name="T36" fmla="*/ 254 w 258"/>
              <a:gd name="T37" fmla="*/ 0 h 550"/>
              <a:gd name="T38" fmla="*/ 34 w 258"/>
              <a:gd name="T39" fmla="*/ 42 h 550"/>
              <a:gd name="T40" fmla="*/ 226 w 258"/>
              <a:gd name="T41" fmla="*/ 42 h 550"/>
              <a:gd name="T42" fmla="*/ 226 w 258"/>
              <a:gd name="T43" fmla="*/ 80 h 550"/>
              <a:gd name="T44" fmla="*/ 34 w 258"/>
              <a:gd name="T45" fmla="*/ 80 h 550"/>
              <a:gd name="T46" fmla="*/ 34 w 258"/>
              <a:gd name="T47" fmla="*/ 42 h 550"/>
              <a:gd name="T48" fmla="*/ 34 w 258"/>
              <a:gd name="T49" fmla="*/ 42 h 550"/>
              <a:gd name="T50" fmla="*/ 34 w 258"/>
              <a:gd name="T51" fmla="*/ 114 h 550"/>
              <a:gd name="T52" fmla="*/ 226 w 258"/>
              <a:gd name="T53" fmla="*/ 114 h 550"/>
              <a:gd name="T54" fmla="*/ 226 w 258"/>
              <a:gd name="T55" fmla="*/ 152 h 550"/>
              <a:gd name="T56" fmla="*/ 34 w 258"/>
              <a:gd name="T57" fmla="*/ 152 h 550"/>
              <a:gd name="T58" fmla="*/ 34 w 258"/>
              <a:gd name="T59" fmla="*/ 114 h 550"/>
              <a:gd name="T60" fmla="*/ 34 w 258"/>
              <a:gd name="T61" fmla="*/ 114 h 550"/>
              <a:gd name="T62" fmla="*/ 34 w 258"/>
              <a:gd name="T63" fmla="*/ 186 h 550"/>
              <a:gd name="T64" fmla="*/ 226 w 258"/>
              <a:gd name="T65" fmla="*/ 186 h 550"/>
              <a:gd name="T66" fmla="*/ 226 w 258"/>
              <a:gd name="T67" fmla="*/ 224 h 550"/>
              <a:gd name="T68" fmla="*/ 34 w 258"/>
              <a:gd name="T69" fmla="*/ 224 h 550"/>
              <a:gd name="T70" fmla="*/ 34 w 258"/>
              <a:gd name="T71" fmla="*/ 186 h 550"/>
              <a:gd name="T72" fmla="*/ 34 w 258"/>
              <a:gd name="T73" fmla="*/ 186 h 550"/>
              <a:gd name="T74" fmla="*/ 130 w 258"/>
              <a:gd name="T75" fmla="*/ 456 h 550"/>
              <a:gd name="T76" fmla="*/ 130 w 258"/>
              <a:gd name="T77" fmla="*/ 456 h 550"/>
              <a:gd name="T78" fmla="*/ 140 w 258"/>
              <a:gd name="T79" fmla="*/ 458 h 550"/>
              <a:gd name="T80" fmla="*/ 148 w 258"/>
              <a:gd name="T81" fmla="*/ 464 h 550"/>
              <a:gd name="T82" fmla="*/ 154 w 258"/>
              <a:gd name="T83" fmla="*/ 472 h 550"/>
              <a:gd name="T84" fmla="*/ 156 w 258"/>
              <a:gd name="T85" fmla="*/ 482 h 550"/>
              <a:gd name="T86" fmla="*/ 156 w 258"/>
              <a:gd name="T87" fmla="*/ 482 h 550"/>
              <a:gd name="T88" fmla="*/ 154 w 258"/>
              <a:gd name="T89" fmla="*/ 494 h 550"/>
              <a:gd name="T90" fmla="*/ 148 w 258"/>
              <a:gd name="T91" fmla="*/ 502 h 550"/>
              <a:gd name="T92" fmla="*/ 140 w 258"/>
              <a:gd name="T93" fmla="*/ 508 h 550"/>
              <a:gd name="T94" fmla="*/ 130 w 258"/>
              <a:gd name="T95" fmla="*/ 510 h 550"/>
              <a:gd name="T96" fmla="*/ 130 w 258"/>
              <a:gd name="T97" fmla="*/ 510 h 550"/>
              <a:gd name="T98" fmla="*/ 120 w 258"/>
              <a:gd name="T99" fmla="*/ 508 h 550"/>
              <a:gd name="T100" fmla="*/ 110 w 258"/>
              <a:gd name="T101" fmla="*/ 502 h 550"/>
              <a:gd name="T102" fmla="*/ 104 w 258"/>
              <a:gd name="T103" fmla="*/ 494 h 550"/>
              <a:gd name="T104" fmla="*/ 102 w 258"/>
              <a:gd name="T105" fmla="*/ 482 h 550"/>
              <a:gd name="T106" fmla="*/ 102 w 258"/>
              <a:gd name="T107" fmla="*/ 482 h 550"/>
              <a:gd name="T108" fmla="*/ 104 w 258"/>
              <a:gd name="T109" fmla="*/ 472 h 550"/>
              <a:gd name="T110" fmla="*/ 110 w 258"/>
              <a:gd name="T111" fmla="*/ 464 h 550"/>
              <a:gd name="T112" fmla="*/ 120 w 258"/>
              <a:gd name="T113" fmla="*/ 458 h 550"/>
              <a:gd name="T114" fmla="*/ 130 w 258"/>
              <a:gd name="T115" fmla="*/ 456 h 550"/>
              <a:gd name="T116" fmla="*/ 130 w 258"/>
              <a:gd name="T117" fmla="*/ 456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550">
                <a:moveTo>
                  <a:pt x="254" y="0"/>
                </a:moveTo>
                <a:lnTo>
                  <a:pt x="6" y="0"/>
                </a:lnTo>
                <a:lnTo>
                  <a:pt x="6" y="0"/>
                </a:lnTo>
                <a:lnTo>
                  <a:pt x="2" y="2"/>
                </a:lnTo>
                <a:lnTo>
                  <a:pt x="0" y="6"/>
                </a:lnTo>
                <a:lnTo>
                  <a:pt x="0" y="6"/>
                </a:lnTo>
                <a:lnTo>
                  <a:pt x="0" y="544"/>
                </a:lnTo>
                <a:lnTo>
                  <a:pt x="0" y="544"/>
                </a:lnTo>
                <a:lnTo>
                  <a:pt x="2" y="548"/>
                </a:lnTo>
                <a:lnTo>
                  <a:pt x="6" y="550"/>
                </a:lnTo>
                <a:lnTo>
                  <a:pt x="254" y="550"/>
                </a:lnTo>
                <a:lnTo>
                  <a:pt x="254" y="550"/>
                </a:lnTo>
                <a:lnTo>
                  <a:pt x="258" y="548"/>
                </a:lnTo>
                <a:lnTo>
                  <a:pt x="258" y="544"/>
                </a:lnTo>
                <a:lnTo>
                  <a:pt x="258" y="6"/>
                </a:lnTo>
                <a:lnTo>
                  <a:pt x="258" y="6"/>
                </a:lnTo>
                <a:lnTo>
                  <a:pt x="258" y="2"/>
                </a:lnTo>
                <a:lnTo>
                  <a:pt x="254" y="0"/>
                </a:lnTo>
                <a:lnTo>
                  <a:pt x="254" y="0"/>
                </a:lnTo>
                <a:close/>
                <a:moveTo>
                  <a:pt x="34" y="42"/>
                </a:moveTo>
                <a:lnTo>
                  <a:pt x="226" y="42"/>
                </a:lnTo>
                <a:lnTo>
                  <a:pt x="226" y="80"/>
                </a:lnTo>
                <a:lnTo>
                  <a:pt x="34" y="80"/>
                </a:lnTo>
                <a:lnTo>
                  <a:pt x="34" y="42"/>
                </a:lnTo>
                <a:lnTo>
                  <a:pt x="34" y="42"/>
                </a:lnTo>
                <a:close/>
                <a:moveTo>
                  <a:pt x="34" y="114"/>
                </a:moveTo>
                <a:lnTo>
                  <a:pt x="226" y="114"/>
                </a:lnTo>
                <a:lnTo>
                  <a:pt x="226" y="152"/>
                </a:lnTo>
                <a:lnTo>
                  <a:pt x="34" y="152"/>
                </a:lnTo>
                <a:lnTo>
                  <a:pt x="34" y="114"/>
                </a:lnTo>
                <a:lnTo>
                  <a:pt x="34" y="114"/>
                </a:lnTo>
                <a:close/>
                <a:moveTo>
                  <a:pt x="34" y="186"/>
                </a:moveTo>
                <a:lnTo>
                  <a:pt x="226" y="186"/>
                </a:lnTo>
                <a:lnTo>
                  <a:pt x="226" y="224"/>
                </a:lnTo>
                <a:lnTo>
                  <a:pt x="34" y="224"/>
                </a:lnTo>
                <a:lnTo>
                  <a:pt x="34" y="186"/>
                </a:lnTo>
                <a:lnTo>
                  <a:pt x="34" y="186"/>
                </a:lnTo>
                <a:close/>
                <a:moveTo>
                  <a:pt x="130" y="456"/>
                </a:moveTo>
                <a:lnTo>
                  <a:pt x="130" y="456"/>
                </a:lnTo>
                <a:lnTo>
                  <a:pt x="140" y="458"/>
                </a:lnTo>
                <a:lnTo>
                  <a:pt x="148" y="464"/>
                </a:lnTo>
                <a:lnTo>
                  <a:pt x="154" y="472"/>
                </a:lnTo>
                <a:lnTo>
                  <a:pt x="156" y="482"/>
                </a:lnTo>
                <a:lnTo>
                  <a:pt x="156" y="482"/>
                </a:lnTo>
                <a:lnTo>
                  <a:pt x="154" y="494"/>
                </a:lnTo>
                <a:lnTo>
                  <a:pt x="148" y="502"/>
                </a:lnTo>
                <a:lnTo>
                  <a:pt x="140" y="508"/>
                </a:lnTo>
                <a:lnTo>
                  <a:pt x="130" y="510"/>
                </a:lnTo>
                <a:lnTo>
                  <a:pt x="130" y="510"/>
                </a:lnTo>
                <a:lnTo>
                  <a:pt x="120" y="508"/>
                </a:lnTo>
                <a:lnTo>
                  <a:pt x="110" y="502"/>
                </a:lnTo>
                <a:lnTo>
                  <a:pt x="104" y="494"/>
                </a:lnTo>
                <a:lnTo>
                  <a:pt x="102" y="482"/>
                </a:lnTo>
                <a:lnTo>
                  <a:pt x="102" y="482"/>
                </a:lnTo>
                <a:lnTo>
                  <a:pt x="104" y="472"/>
                </a:lnTo>
                <a:lnTo>
                  <a:pt x="110" y="464"/>
                </a:lnTo>
                <a:lnTo>
                  <a:pt x="120" y="458"/>
                </a:lnTo>
                <a:lnTo>
                  <a:pt x="130" y="456"/>
                </a:lnTo>
                <a:lnTo>
                  <a:pt x="130" y="456"/>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Freeform 23"/>
          <p:cNvSpPr>
            <a:spLocks noEditPoints="1"/>
          </p:cNvSpPr>
          <p:nvPr/>
        </p:nvSpPr>
        <p:spPr bwMode="auto">
          <a:xfrm>
            <a:off x="10217439" y="5711031"/>
            <a:ext cx="747215" cy="479254"/>
          </a:xfrm>
          <a:custGeom>
            <a:avLst/>
            <a:gdLst>
              <a:gd name="T0" fmla="*/ 446 w 923"/>
              <a:gd name="T1" fmla="*/ 579 h 592"/>
              <a:gd name="T2" fmla="*/ 378 w 923"/>
              <a:gd name="T3" fmla="*/ 567 h 592"/>
              <a:gd name="T4" fmla="*/ 312 w 923"/>
              <a:gd name="T5" fmla="*/ 584 h 592"/>
              <a:gd name="T6" fmla="*/ 250 w 923"/>
              <a:gd name="T7" fmla="*/ 570 h 592"/>
              <a:gd name="T8" fmla="*/ 182 w 923"/>
              <a:gd name="T9" fmla="*/ 553 h 592"/>
              <a:gd name="T10" fmla="*/ 95 w 923"/>
              <a:gd name="T11" fmla="*/ 532 h 592"/>
              <a:gd name="T12" fmla="*/ 23 w 923"/>
              <a:gd name="T13" fmla="*/ 458 h 592"/>
              <a:gd name="T14" fmla="*/ 0 w 923"/>
              <a:gd name="T15" fmla="*/ 372 h 592"/>
              <a:gd name="T16" fmla="*/ 19 w 923"/>
              <a:gd name="T17" fmla="*/ 290 h 592"/>
              <a:gd name="T18" fmla="*/ 71 w 923"/>
              <a:gd name="T19" fmla="*/ 226 h 592"/>
              <a:gd name="T20" fmla="*/ 126 w 923"/>
              <a:gd name="T21" fmla="*/ 188 h 592"/>
              <a:gd name="T22" fmla="*/ 172 w 923"/>
              <a:gd name="T23" fmla="*/ 127 h 592"/>
              <a:gd name="T24" fmla="*/ 241 w 923"/>
              <a:gd name="T25" fmla="*/ 94 h 592"/>
              <a:gd name="T26" fmla="*/ 307 w 923"/>
              <a:gd name="T27" fmla="*/ 91 h 592"/>
              <a:gd name="T28" fmla="*/ 350 w 923"/>
              <a:gd name="T29" fmla="*/ 45 h 592"/>
              <a:gd name="T30" fmla="*/ 416 w 923"/>
              <a:gd name="T31" fmla="*/ 11 h 592"/>
              <a:gd name="T32" fmla="*/ 479 w 923"/>
              <a:gd name="T33" fmla="*/ 0 h 592"/>
              <a:gd name="T34" fmla="*/ 579 w 923"/>
              <a:gd name="T35" fmla="*/ 26 h 592"/>
              <a:gd name="T36" fmla="*/ 654 w 923"/>
              <a:gd name="T37" fmla="*/ 96 h 592"/>
              <a:gd name="T38" fmla="*/ 694 w 923"/>
              <a:gd name="T39" fmla="*/ 161 h 592"/>
              <a:gd name="T40" fmla="*/ 767 w 923"/>
              <a:gd name="T41" fmla="*/ 192 h 592"/>
              <a:gd name="T42" fmla="*/ 818 w 923"/>
              <a:gd name="T43" fmla="*/ 251 h 592"/>
              <a:gd name="T44" fmla="*/ 851 w 923"/>
              <a:gd name="T45" fmla="*/ 296 h 592"/>
              <a:gd name="T46" fmla="*/ 898 w 923"/>
              <a:gd name="T47" fmla="*/ 333 h 592"/>
              <a:gd name="T48" fmla="*/ 922 w 923"/>
              <a:gd name="T49" fmla="*/ 388 h 592"/>
              <a:gd name="T50" fmla="*/ 918 w 923"/>
              <a:gd name="T51" fmla="*/ 444 h 592"/>
              <a:gd name="T52" fmla="*/ 882 w 923"/>
              <a:gd name="T53" fmla="*/ 503 h 592"/>
              <a:gd name="T54" fmla="*/ 820 w 923"/>
              <a:gd name="T55" fmla="*/ 533 h 592"/>
              <a:gd name="T56" fmla="*/ 629 w 923"/>
              <a:gd name="T57" fmla="*/ 560 h 592"/>
              <a:gd name="T58" fmla="*/ 519 w 923"/>
              <a:gd name="T59" fmla="*/ 592 h 592"/>
              <a:gd name="T60" fmla="*/ 430 w 923"/>
              <a:gd name="T61" fmla="*/ 527 h 592"/>
              <a:gd name="T62" fmla="*/ 519 w 923"/>
              <a:gd name="T63" fmla="*/ 552 h 592"/>
              <a:gd name="T64" fmla="*/ 597 w 923"/>
              <a:gd name="T65" fmla="*/ 532 h 592"/>
              <a:gd name="T66" fmla="*/ 806 w 923"/>
              <a:gd name="T67" fmla="*/ 494 h 592"/>
              <a:gd name="T68" fmla="*/ 850 w 923"/>
              <a:gd name="T69" fmla="*/ 477 h 592"/>
              <a:gd name="T70" fmla="*/ 882 w 923"/>
              <a:gd name="T71" fmla="*/ 425 h 592"/>
              <a:gd name="T72" fmla="*/ 871 w 923"/>
              <a:gd name="T73" fmla="*/ 366 h 592"/>
              <a:gd name="T74" fmla="*/ 796 w 923"/>
              <a:gd name="T75" fmla="*/ 323 h 592"/>
              <a:gd name="T76" fmla="*/ 780 w 923"/>
              <a:gd name="T77" fmla="*/ 265 h 592"/>
              <a:gd name="T78" fmla="*/ 732 w 923"/>
              <a:gd name="T79" fmla="*/ 217 h 592"/>
              <a:gd name="T80" fmla="*/ 667 w 923"/>
              <a:gd name="T81" fmla="*/ 199 h 592"/>
              <a:gd name="T82" fmla="*/ 632 w 923"/>
              <a:gd name="T83" fmla="*/ 139 h 592"/>
              <a:gd name="T84" fmla="*/ 576 w 923"/>
              <a:gd name="T85" fmla="*/ 72 h 592"/>
              <a:gd name="T86" fmla="*/ 494 w 923"/>
              <a:gd name="T87" fmla="*/ 41 h 592"/>
              <a:gd name="T88" fmla="*/ 435 w 923"/>
              <a:gd name="T89" fmla="*/ 46 h 592"/>
              <a:gd name="T90" fmla="*/ 346 w 923"/>
              <a:gd name="T91" fmla="*/ 105 h 592"/>
              <a:gd name="T92" fmla="*/ 295 w 923"/>
              <a:gd name="T93" fmla="*/ 130 h 592"/>
              <a:gd name="T94" fmla="*/ 238 w 923"/>
              <a:gd name="T95" fmla="*/ 136 h 592"/>
              <a:gd name="T96" fmla="*/ 187 w 923"/>
              <a:gd name="T97" fmla="*/ 168 h 592"/>
              <a:gd name="T98" fmla="*/ 156 w 923"/>
              <a:gd name="T99" fmla="*/ 221 h 592"/>
              <a:gd name="T100" fmla="*/ 110 w 923"/>
              <a:gd name="T101" fmla="*/ 249 h 592"/>
              <a:gd name="T102" fmla="*/ 63 w 923"/>
              <a:gd name="T103" fmla="*/ 296 h 592"/>
              <a:gd name="T104" fmla="*/ 40 w 923"/>
              <a:gd name="T105" fmla="*/ 360 h 592"/>
              <a:gd name="T106" fmla="*/ 51 w 923"/>
              <a:gd name="T107" fmla="*/ 426 h 592"/>
              <a:gd name="T108" fmla="*/ 103 w 923"/>
              <a:gd name="T109" fmla="*/ 489 h 592"/>
              <a:gd name="T110" fmla="*/ 182 w 923"/>
              <a:gd name="T111" fmla="*/ 513 h 592"/>
              <a:gd name="T112" fmla="*/ 238 w 923"/>
              <a:gd name="T113" fmla="*/ 513 h 592"/>
              <a:gd name="T114" fmla="*/ 291 w 923"/>
              <a:gd name="T115" fmla="*/ 541 h 592"/>
              <a:gd name="T116" fmla="*/ 340 w 923"/>
              <a:gd name="T117" fmla="*/ 539 h 592"/>
              <a:gd name="T118" fmla="*/ 396 w 923"/>
              <a:gd name="T119" fmla="*/ 50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3" h="592">
                <a:moveTo>
                  <a:pt x="519" y="592"/>
                </a:moveTo>
                <a:lnTo>
                  <a:pt x="519" y="592"/>
                </a:lnTo>
                <a:lnTo>
                  <a:pt x="499" y="591"/>
                </a:lnTo>
                <a:lnTo>
                  <a:pt x="480" y="588"/>
                </a:lnTo>
                <a:lnTo>
                  <a:pt x="462" y="584"/>
                </a:lnTo>
                <a:lnTo>
                  <a:pt x="446" y="579"/>
                </a:lnTo>
                <a:lnTo>
                  <a:pt x="431" y="573"/>
                </a:lnTo>
                <a:lnTo>
                  <a:pt x="418" y="567"/>
                </a:lnTo>
                <a:lnTo>
                  <a:pt x="397" y="555"/>
                </a:lnTo>
                <a:lnTo>
                  <a:pt x="397" y="555"/>
                </a:lnTo>
                <a:lnTo>
                  <a:pt x="387" y="561"/>
                </a:lnTo>
                <a:lnTo>
                  <a:pt x="378" y="567"/>
                </a:lnTo>
                <a:lnTo>
                  <a:pt x="367" y="572"/>
                </a:lnTo>
                <a:lnTo>
                  <a:pt x="357" y="575"/>
                </a:lnTo>
                <a:lnTo>
                  <a:pt x="346" y="579"/>
                </a:lnTo>
                <a:lnTo>
                  <a:pt x="334" y="581"/>
                </a:lnTo>
                <a:lnTo>
                  <a:pt x="323" y="583"/>
                </a:lnTo>
                <a:lnTo>
                  <a:pt x="312" y="584"/>
                </a:lnTo>
                <a:lnTo>
                  <a:pt x="312" y="584"/>
                </a:lnTo>
                <a:lnTo>
                  <a:pt x="299" y="583"/>
                </a:lnTo>
                <a:lnTo>
                  <a:pt x="286" y="581"/>
                </a:lnTo>
                <a:lnTo>
                  <a:pt x="274" y="579"/>
                </a:lnTo>
                <a:lnTo>
                  <a:pt x="262" y="574"/>
                </a:lnTo>
                <a:lnTo>
                  <a:pt x="250" y="570"/>
                </a:lnTo>
                <a:lnTo>
                  <a:pt x="239" y="564"/>
                </a:lnTo>
                <a:lnTo>
                  <a:pt x="229" y="558"/>
                </a:lnTo>
                <a:lnTo>
                  <a:pt x="219" y="549"/>
                </a:lnTo>
                <a:lnTo>
                  <a:pt x="219" y="549"/>
                </a:lnTo>
                <a:lnTo>
                  <a:pt x="200" y="553"/>
                </a:lnTo>
                <a:lnTo>
                  <a:pt x="182" y="553"/>
                </a:lnTo>
                <a:lnTo>
                  <a:pt x="182" y="553"/>
                </a:lnTo>
                <a:lnTo>
                  <a:pt x="164" y="553"/>
                </a:lnTo>
                <a:lnTo>
                  <a:pt x="146" y="549"/>
                </a:lnTo>
                <a:lnTo>
                  <a:pt x="128" y="545"/>
                </a:lnTo>
                <a:lnTo>
                  <a:pt x="111" y="539"/>
                </a:lnTo>
                <a:lnTo>
                  <a:pt x="95" y="532"/>
                </a:lnTo>
                <a:lnTo>
                  <a:pt x="81" y="522"/>
                </a:lnTo>
                <a:lnTo>
                  <a:pt x="66" y="511"/>
                </a:lnTo>
                <a:lnTo>
                  <a:pt x="53" y="500"/>
                </a:lnTo>
                <a:lnTo>
                  <a:pt x="41" y="487"/>
                </a:lnTo>
                <a:lnTo>
                  <a:pt x="31" y="472"/>
                </a:lnTo>
                <a:lnTo>
                  <a:pt x="23" y="458"/>
                </a:lnTo>
                <a:lnTo>
                  <a:pt x="14" y="442"/>
                </a:lnTo>
                <a:lnTo>
                  <a:pt x="8" y="425"/>
                </a:lnTo>
                <a:lnTo>
                  <a:pt x="4" y="407"/>
                </a:lnTo>
                <a:lnTo>
                  <a:pt x="1" y="390"/>
                </a:lnTo>
                <a:lnTo>
                  <a:pt x="0" y="372"/>
                </a:lnTo>
                <a:lnTo>
                  <a:pt x="0" y="372"/>
                </a:lnTo>
                <a:lnTo>
                  <a:pt x="0" y="356"/>
                </a:lnTo>
                <a:lnTo>
                  <a:pt x="2" y="343"/>
                </a:lnTo>
                <a:lnTo>
                  <a:pt x="5" y="329"/>
                </a:lnTo>
                <a:lnTo>
                  <a:pt x="8" y="316"/>
                </a:lnTo>
                <a:lnTo>
                  <a:pt x="13" y="303"/>
                </a:lnTo>
                <a:lnTo>
                  <a:pt x="19" y="290"/>
                </a:lnTo>
                <a:lnTo>
                  <a:pt x="26" y="278"/>
                </a:lnTo>
                <a:lnTo>
                  <a:pt x="33" y="266"/>
                </a:lnTo>
                <a:lnTo>
                  <a:pt x="41" y="256"/>
                </a:lnTo>
                <a:lnTo>
                  <a:pt x="51" y="245"/>
                </a:lnTo>
                <a:lnTo>
                  <a:pt x="60" y="236"/>
                </a:lnTo>
                <a:lnTo>
                  <a:pt x="71" y="226"/>
                </a:lnTo>
                <a:lnTo>
                  <a:pt x="83" y="219"/>
                </a:lnTo>
                <a:lnTo>
                  <a:pt x="95" y="212"/>
                </a:lnTo>
                <a:lnTo>
                  <a:pt x="108" y="205"/>
                </a:lnTo>
                <a:lnTo>
                  <a:pt x="121" y="200"/>
                </a:lnTo>
                <a:lnTo>
                  <a:pt x="121" y="200"/>
                </a:lnTo>
                <a:lnTo>
                  <a:pt x="126" y="188"/>
                </a:lnTo>
                <a:lnTo>
                  <a:pt x="132" y="176"/>
                </a:lnTo>
                <a:lnTo>
                  <a:pt x="139" y="165"/>
                </a:lnTo>
                <a:lnTo>
                  <a:pt x="146" y="155"/>
                </a:lnTo>
                <a:lnTo>
                  <a:pt x="154" y="144"/>
                </a:lnTo>
                <a:lnTo>
                  <a:pt x="162" y="136"/>
                </a:lnTo>
                <a:lnTo>
                  <a:pt x="172" y="127"/>
                </a:lnTo>
                <a:lnTo>
                  <a:pt x="182" y="120"/>
                </a:lnTo>
                <a:lnTo>
                  <a:pt x="193" y="112"/>
                </a:lnTo>
                <a:lnTo>
                  <a:pt x="205" y="107"/>
                </a:lnTo>
                <a:lnTo>
                  <a:pt x="216" y="101"/>
                </a:lnTo>
                <a:lnTo>
                  <a:pt x="229" y="97"/>
                </a:lnTo>
                <a:lnTo>
                  <a:pt x="241" y="94"/>
                </a:lnTo>
                <a:lnTo>
                  <a:pt x="254" y="91"/>
                </a:lnTo>
                <a:lnTo>
                  <a:pt x="267" y="89"/>
                </a:lnTo>
                <a:lnTo>
                  <a:pt x="280" y="89"/>
                </a:lnTo>
                <a:lnTo>
                  <a:pt x="280" y="89"/>
                </a:lnTo>
                <a:lnTo>
                  <a:pt x="293" y="89"/>
                </a:lnTo>
                <a:lnTo>
                  <a:pt x="307" y="91"/>
                </a:lnTo>
                <a:lnTo>
                  <a:pt x="307" y="91"/>
                </a:lnTo>
                <a:lnTo>
                  <a:pt x="314" y="81"/>
                </a:lnTo>
                <a:lnTo>
                  <a:pt x="322" y="71"/>
                </a:lnTo>
                <a:lnTo>
                  <a:pt x="331" y="62"/>
                </a:lnTo>
                <a:lnTo>
                  <a:pt x="340" y="53"/>
                </a:lnTo>
                <a:lnTo>
                  <a:pt x="350" y="45"/>
                </a:lnTo>
                <a:lnTo>
                  <a:pt x="360" y="38"/>
                </a:lnTo>
                <a:lnTo>
                  <a:pt x="371" y="31"/>
                </a:lnTo>
                <a:lnTo>
                  <a:pt x="382" y="25"/>
                </a:lnTo>
                <a:lnTo>
                  <a:pt x="392" y="19"/>
                </a:lnTo>
                <a:lnTo>
                  <a:pt x="404" y="14"/>
                </a:lnTo>
                <a:lnTo>
                  <a:pt x="416" y="11"/>
                </a:lnTo>
                <a:lnTo>
                  <a:pt x="428" y="7"/>
                </a:lnTo>
                <a:lnTo>
                  <a:pt x="441" y="4"/>
                </a:lnTo>
                <a:lnTo>
                  <a:pt x="453" y="2"/>
                </a:lnTo>
                <a:lnTo>
                  <a:pt x="466" y="1"/>
                </a:lnTo>
                <a:lnTo>
                  <a:pt x="479" y="0"/>
                </a:lnTo>
                <a:lnTo>
                  <a:pt x="479" y="0"/>
                </a:lnTo>
                <a:lnTo>
                  <a:pt x="496" y="1"/>
                </a:lnTo>
                <a:lnTo>
                  <a:pt x="514" y="4"/>
                </a:lnTo>
                <a:lnTo>
                  <a:pt x="531" y="7"/>
                </a:lnTo>
                <a:lnTo>
                  <a:pt x="547" y="12"/>
                </a:lnTo>
                <a:lnTo>
                  <a:pt x="564" y="19"/>
                </a:lnTo>
                <a:lnTo>
                  <a:pt x="579" y="26"/>
                </a:lnTo>
                <a:lnTo>
                  <a:pt x="594" y="36"/>
                </a:lnTo>
                <a:lnTo>
                  <a:pt x="608" y="45"/>
                </a:lnTo>
                <a:lnTo>
                  <a:pt x="621" y="56"/>
                </a:lnTo>
                <a:lnTo>
                  <a:pt x="633" y="69"/>
                </a:lnTo>
                <a:lnTo>
                  <a:pt x="643" y="82"/>
                </a:lnTo>
                <a:lnTo>
                  <a:pt x="654" y="96"/>
                </a:lnTo>
                <a:lnTo>
                  <a:pt x="662" y="110"/>
                </a:lnTo>
                <a:lnTo>
                  <a:pt x="669" y="126"/>
                </a:lnTo>
                <a:lnTo>
                  <a:pt x="677" y="142"/>
                </a:lnTo>
                <a:lnTo>
                  <a:pt x="681" y="160"/>
                </a:lnTo>
                <a:lnTo>
                  <a:pt x="681" y="160"/>
                </a:lnTo>
                <a:lnTo>
                  <a:pt x="694" y="161"/>
                </a:lnTo>
                <a:lnTo>
                  <a:pt x="707" y="163"/>
                </a:lnTo>
                <a:lnTo>
                  <a:pt x="720" y="168"/>
                </a:lnTo>
                <a:lnTo>
                  <a:pt x="732" y="173"/>
                </a:lnTo>
                <a:lnTo>
                  <a:pt x="744" y="178"/>
                </a:lnTo>
                <a:lnTo>
                  <a:pt x="756" y="185"/>
                </a:lnTo>
                <a:lnTo>
                  <a:pt x="767" y="192"/>
                </a:lnTo>
                <a:lnTo>
                  <a:pt x="777" y="200"/>
                </a:lnTo>
                <a:lnTo>
                  <a:pt x="787" y="208"/>
                </a:lnTo>
                <a:lnTo>
                  <a:pt x="795" y="218"/>
                </a:lnTo>
                <a:lnTo>
                  <a:pt x="803" y="229"/>
                </a:lnTo>
                <a:lnTo>
                  <a:pt x="812" y="239"/>
                </a:lnTo>
                <a:lnTo>
                  <a:pt x="818" y="251"/>
                </a:lnTo>
                <a:lnTo>
                  <a:pt x="823" y="263"/>
                </a:lnTo>
                <a:lnTo>
                  <a:pt x="828" y="276"/>
                </a:lnTo>
                <a:lnTo>
                  <a:pt x="832" y="289"/>
                </a:lnTo>
                <a:lnTo>
                  <a:pt x="832" y="289"/>
                </a:lnTo>
                <a:lnTo>
                  <a:pt x="841" y="291"/>
                </a:lnTo>
                <a:lnTo>
                  <a:pt x="851" y="296"/>
                </a:lnTo>
                <a:lnTo>
                  <a:pt x="860" y="300"/>
                </a:lnTo>
                <a:lnTo>
                  <a:pt x="868" y="305"/>
                </a:lnTo>
                <a:lnTo>
                  <a:pt x="877" y="311"/>
                </a:lnTo>
                <a:lnTo>
                  <a:pt x="884" y="318"/>
                </a:lnTo>
                <a:lnTo>
                  <a:pt x="891" y="326"/>
                </a:lnTo>
                <a:lnTo>
                  <a:pt x="898" y="333"/>
                </a:lnTo>
                <a:lnTo>
                  <a:pt x="903" y="341"/>
                </a:lnTo>
                <a:lnTo>
                  <a:pt x="909" y="349"/>
                </a:lnTo>
                <a:lnTo>
                  <a:pt x="912" y="359"/>
                </a:lnTo>
                <a:lnTo>
                  <a:pt x="916" y="368"/>
                </a:lnTo>
                <a:lnTo>
                  <a:pt x="919" y="378"/>
                </a:lnTo>
                <a:lnTo>
                  <a:pt x="922" y="388"/>
                </a:lnTo>
                <a:lnTo>
                  <a:pt x="923" y="398"/>
                </a:lnTo>
                <a:lnTo>
                  <a:pt x="923" y="408"/>
                </a:lnTo>
                <a:lnTo>
                  <a:pt x="923" y="408"/>
                </a:lnTo>
                <a:lnTo>
                  <a:pt x="923" y="422"/>
                </a:lnTo>
                <a:lnTo>
                  <a:pt x="921" y="433"/>
                </a:lnTo>
                <a:lnTo>
                  <a:pt x="918" y="444"/>
                </a:lnTo>
                <a:lnTo>
                  <a:pt x="915" y="456"/>
                </a:lnTo>
                <a:lnTo>
                  <a:pt x="910" y="466"/>
                </a:lnTo>
                <a:lnTo>
                  <a:pt x="904" y="476"/>
                </a:lnTo>
                <a:lnTo>
                  <a:pt x="897" y="485"/>
                </a:lnTo>
                <a:lnTo>
                  <a:pt x="890" y="495"/>
                </a:lnTo>
                <a:lnTo>
                  <a:pt x="882" y="503"/>
                </a:lnTo>
                <a:lnTo>
                  <a:pt x="873" y="510"/>
                </a:lnTo>
                <a:lnTo>
                  <a:pt x="864" y="516"/>
                </a:lnTo>
                <a:lnTo>
                  <a:pt x="853" y="522"/>
                </a:lnTo>
                <a:lnTo>
                  <a:pt x="842" y="527"/>
                </a:lnTo>
                <a:lnTo>
                  <a:pt x="832" y="530"/>
                </a:lnTo>
                <a:lnTo>
                  <a:pt x="820" y="533"/>
                </a:lnTo>
                <a:lnTo>
                  <a:pt x="808" y="534"/>
                </a:lnTo>
                <a:lnTo>
                  <a:pt x="808" y="534"/>
                </a:lnTo>
                <a:lnTo>
                  <a:pt x="662" y="534"/>
                </a:lnTo>
                <a:lnTo>
                  <a:pt x="662" y="534"/>
                </a:lnTo>
                <a:lnTo>
                  <a:pt x="646" y="548"/>
                </a:lnTo>
                <a:lnTo>
                  <a:pt x="629" y="560"/>
                </a:lnTo>
                <a:lnTo>
                  <a:pt x="611" y="570"/>
                </a:lnTo>
                <a:lnTo>
                  <a:pt x="594" y="578"/>
                </a:lnTo>
                <a:lnTo>
                  <a:pt x="576" y="584"/>
                </a:lnTo>
                <a:lnTo>
                  <a:pt x="557" y="588"/>
                </a:lnTo>
                <a:lnTo>
                  <a:pt x="538" y="591"/>
                </a:lnTo>
                <a:lnTo>
                  <a:pt x="519" y="592"/>
                </a:lnTo>
                <a:lnTo>
                  <a:pt x="519" y="592"/>
                </a:lnTo>
                <a:close/>
                <a:moveTo>
                  <a:pt x="396" y="502"/>
                </a:moveTo>
                <a:lnTo>
                  <a:pt x="409" y="514"/>
                </a:lnTo>
                <a:lnTo>
                  <a:pt x="409" y="514"/>
                </a:lnTo>
                <a:lnTo>
                  <a:pt x="418" y="521"/>
                </a:lnTo>
                <a:lnTo>
                  <a:pt x="430" y="527"/>
                </a:lnTo>
                <a:lnTo>
                  <a:pt x="442" y="534"/>
                </a:lnTo>
                <a:lnTo>
                  <a:pt x="455" y="540"/>
                </a:lnTo>
                <a:lnTo>
                  <a:pt x="470" y="545"/>
                </a:lnTo>
                <a:lnTo>
                  <a:pt x="486" y="548"/>
                </a:lnTo>
                <a:lnTo>
                  <a:pt x="502" y="551"/>
                </a:lnTo>
                <a:lnTo>
                  <a:pt x="519" y="552"/>
                </a:lnTo>
                <a:lnTo>
                  <a:pt x="519" y="552"/>
                </a:lnTo>
                <a:lnTo>
                  <a:pt x="534" y="551"/>
                </a:lnTo>
                <a:lnTo>
                  <a:pt x="551" y="548"/>
                </a:lnTo>
                <a:lnTo>
                  <a:pt x="566" y="545"/>
                </a:lnTo>
                <a:lnTo>
                  <a:pt x="582" y="539"/>
                </a:lnTo>
                <a:lnTo>
                  <a:pt x="597" y="532"/>
                </a:lnTo>
                <a:lnTo>
                  <a:pt x="613" y="522"/>
                </a:lnTo>
                <a:lnTo>
                  <a:pt x="627" y="511"/>
                </a:lnTo>
                <a:lnTo>
                  <a:pt x="641" y="500"/>
                </a:lnTo>
                <a:lnTo>
                  <a:pt x="647" y="494"/>
                </a:lnTo>
                <a:lnTo>
                  <a:pt x="806" y="494"/>
                </a:lnTo>
                <a:lnTo>
                  <a:pt x="806" y="494"/>
                </a:lnTo>
                <a:lnTo>
                  <a:pt x="814" y="494"/>
                </a:lnTo>
                <a:lnTo>
                  <a:pt x="822" y="491"/>
                </a:lnTo>
                <a:lnTo>
                  <a:pt x="829" y="489"/>
                </a:lnTo>
                <a:lnTo>
                  <a:pt x="837" y="485"/>
                </a:lnTo>
                <a:lnTo>
                  <a:pt x="844" y="482"/>
                </a:lnTo>
                <a:lnTo>
                  <a:pt x="850" y="477"/>
                </a:lnTo>
                <a:lnTo>
                  <a:pt x="860" y="466"/>
                </a:lnTo>
                <a:lnTo>
                  <a:pt x="870" y="455"/>
                </a:lnTo>
                <a:lnTo>
                  <a:pt x="873" y="448"/>
                </a:lnTo>
                <a:lnTo>
                  <a:pt x="877" y="440"/>
                </a:lnTo>
                <a:lnTo>
                  <a:pt x="879" y="433"/>
                </a:lnTo>
                <a:lnTo>
                  <a:pt x="882" y="425"/>
                </a:lnTo>
                <a:lnTo>
                  <a:pt x="883" y="417"/>
                </a:lnTo>
                <a:lnTo>
                  <a:pt x="883" y="408"/>
                </a:lnTo>
                <a:lnTo>
                  <a:pt x="883" y="408"/>
                </a:lnTo>
                <a:lnTo>
                  <a:pt x="882" y="393"/>
                </a:lnTo>
                <a:lnTo>
                  <a:pt x="878" y="379"/>
                </a:lnTo>
                <a:lnTo>
                  <a:pt x="871" y="366"/>
                </a:lnTo>
                <a:lnTo>
                  <a:pt x="863" y="354"/>
                </a:lnTo>
                <a:lnTo>
                  <a:pt x="852" y="343"/>
                </a:lnTo>
                <a:lnTo>
                  <a:pt x="840" y="335"/>
                </a:lnTo>
                <a:lnTo>
                  <a:pt x="826" y="329"/>
                </a:lnTo>
                <a:lnTo>
                  <a:pt x="812" y="326"/>
                </a:lnTo>
                <a:lnTo>
                  <a:pt x="796" y="323"/>
                </a:lnTo>
                <a:lnTo>
                  <a:pt x="795" y="308"/>
                </a:lnTo>
                <a:lnTo>
                  <a:pt x="795" y="308"/>
                </a:lnTo>
                <a:lnTo>
                  <a:pt x="793" y="297"/>
                </a:lnTo>
                <a:lnTo>
                  <a:pt x="789" y="285"/>
                </a:lnTo>
                <a:lnTo>
                  <a:pt x="784" y="275"/>
                </a:lnTo>
                <a:lnTo>
                  <a:pt x="780" y="265"/>
                </a:lnTo>
                <a:lnTo>
                  <a:pt x="774" y="256"/>
                </a:lnTo>
                <a:lnTo>
                  <a:pt x="767" y="246"/>
                </a:lnTo>
                <a:lnTo>
                  <a:pt x="759" y="238"/>
                </a:lnTo>
                <a:lnTo>
                  <a:pt x="751" y="231"/>
                </a:lnTo>
                <a:lnTo>
                  <a:pt x="742" y="224"/>
                </a:lnTo>
                <a:lnTo>
                  <a:pt x="732" y="217"/>
                </a:lnTo>
                <a:lnTo>
                  <a:pt x="723" y="212"/>
                </a:lnTo>
                <a:lnTo>
                  <a:pt x="712" y="207"/>
                </a:lnTo>
                <a:lnTo>
                  <a:pt x="701" y="204"/>
                </a:lnTo>
                <a:lnTo>
                  <a:pt x="691" y="201"/>
                </a:lnTo>
                <a:lnTo>
                  <a:pt x="679" y="200"/>
                </a:lnTo>
                <a:lnTo>
                  <a:pt x="667" y="199"/>
                </a:lnTo>
                <a:lnTo>
                  <a:pt x="647" y="199"/>
                </a:lnTo>
                <a:lnTo>
                  <a:pt x="645" y="182"/>
                </a:lnTo>
                <a:lnTo>
                  <a:pt x="645" y="182"/>
                </a:lnTo>
                <a:lnTo>
                  <a:pt x="641" y="167"/>
                </a:lnTo>
                <a:lnTo>
                  <a:pt x="637" y="153"/>
                </a:lnTo>
                <a:lnTo>
                  <a:pt x="632" y="139"/>
                </a:lnTo>
                <a:lnTo>
                  <a:pt x="624" y="126"/>
                </a:lnTo>
                <a:lnTo>
                  <a:pt x="617" y="114"/>
                </a:lnTo>
                <a:lnTo>
                  <a:pt x="608" y="102"/>
                </a:lnTo>
                <a:lnTo>
                  <a:pt x="598" y="91"/>
                </a:lnTo>
                <a:lnTo>
                  <a:pt x="588" y="81"/>
                </a:lnTo>
                <a:lnTo>
                  <a:pt x="576" y="72"/>
                </a:lnTo>
                <a:lnTo>
                  <a:pt x="564" y="64"/>
                </a:lnTo>
                <a:lnTo>
                  <a:pt x="551" y="57"/>
                </a:lnTo>
                <a:lnTo>
                  <a:pt x="538" y="51"/>
                </a:lnTo>
                <a:lnTo>
                  <a:pt x="524" y="47"/>
                </a:lnTo>
                <a:lnTo>
                  <a:pt x="508" y="44"/>
                </a:lnTo>
                <a:lnTo>
                  <a:pt x="494" y="41"/>
                </a:lnTo>
                <a:lnTo>
                  <a:pt x="479" y="40"/>
                </a:lnTo>
                <a:lnTo>
                  <a:pt x="479" y="40"/>
                </a:lnTo>
                <a:lnTo>
                  <a:pt x="467" y="41"/>
                </a:lnTo>
                <a:lnTo>
                  <a:pt x="456" y="43"/>
                </a:lnTo>
                <a:lnTo>
                  <a:pt x="446" y="44"/>
                </a:lnTo>
                <a:lnTo>
                  <a:pt x="435" y="46"/>
                </a:lnTo>
                <a:lnTo>
                  <a:pt x="415" y="53"/>
                </a:lnTo>
                <a:lnTo>
                  <a:pt x="395" y="63"/>
                </a:lnTo>
                <a:lnTo>
                  <a:pt x="377" y="75"/>
                </a:lnTo>
                <a:lnTo>
                  <a:pt x="360" y="89"/>
                </a:lnTo>
                <a:lnTo>
                  <a:pt x="353" y="97"/>
                </a:lnTo>
                <a:lnTo>
                  <a:pt x="346" y="105"/>
                </a:lnTo>
                <a:lnTo>
                  <a:pt x="339" y="114"/>
                </a:lnTo>
                <a:lnTo>
                  <a:pt x="333" y="123"/>
                </a:lnTo>
                <a:lnTo>
                  <a:pt x="326" y="136"/>
                </a:lnTo>
                <a:lnTo>
                  <a:pt x="310" y="133"/>
                </a:lnTo>
                <a:lnTo>
                  <a:pt x="310" y="133"/>
                </a:lnTo>
                <a:lnTo>
                  <a:pt x="295" y="130"/>
                </a:lnTo>
                <a:lnTo>
                  <a:pt x="280" y="129"/>
                </a:lnTo>
                <a:lnTo>
                  <a:pt x="280" y="129"/>
                </a:lnTo>
                <a:lnTo>
                  <a:pt x="269" y="129"/>
                </a:lnTo>
                <a:lnTo>
                  <a:pt x="258" y="130"/>
                </a:lnTo>
                <a:lnTo>
                  <a:pt x="249" y="133"/>
                </a:lnTo>
                <a:lnTo>
                  <a:pt x="238" y="136"/>
                </a:lnTo>
                <a:lnTo>
                  <a:pt x="229" y="140"/>
                </a:lnTo>
                <a:lnTo>
                  <a:pt x="219" y="144"/>
                </a:lnTo>
                <a:lnTo>
                  <a:pt x="211" y="149"/>
                </a:lnTo>
                <a:lnTo>
                  <a:pt x="203" y="155"/>
                </a:lnTo>
                <a:lnTo>
                  <a:pt x="194" y="161"/>
                </a:lnTo>
                <a:lnTo>
                  <a:pt x="187" y="168"/>
                </a:lnTo>
                <a:lnTo>
                  <a:pt x="180" y="176"/>
                </a:lnTo>
                <a:lnTo>
                  <a:pt x="174" y="184"/>
                </a:lnTo>
                <a:lnTo>
                  <a:pt x="168" y="193"/>
                </a:lnTo>
                <a:lnTo>
                  <a:pt x="164" y="201"/>
                </a:lnTo>
                <a:lnTo>
                  <a:pt x="159" y="212"/>
                </a:lnTo>
                <a:lnTo>
                  <a:pt x="156" y="221"/>
                </a:lnTo>
                <a:lnTo>
                  <a:pt x="153" y="232"/>
                </a:lnTo>
                <a:lnTo>
                  <a:pt x="142" y="236"/>
                </a:lnTo>
                <a:lnTo>
                  <a:pt x="142" y="236"/>
                </a:lnTo>
                <a:lnTo>
                  <a:pt x="132" y="239"/>
                </a:lnTo>
                <a:lnTo>
                  <a:pt x="121" y="244"/>
                </a:lnTo>
                <a:lnTo>
                  <a:pt x="110" y="249"/>
                </a:lnTo>
                <a:lnTo>
                  <a:pt x="101" y="255"/>
                </a:lnTo>
                <a:lnTo>
                  <a:pt x="92" y="262"/>
                </a:lnTo>
                <a:lnTo>
                  <a:pt x="83" y="270"/>
                </a:lnTo>
                <a:lnTo>
                  <a:pt x="76" y="277"/>
                </a:lnTo>
                <a:lnTo>
                  <a:pt x="69" y="287"/>
                </a:lnTo>
                <a:lnTo>
                  <a:pt x="63" y="296"/>
                </a:lnTo>
                <a:lnTo>
                  <a:pt x="57" y="305"/>
                </a:lnTo>
                <a:lnTo>
                  <a:pt x="52" y="315"/>
                </a:lnTo>
                <a:lnTo>
                  <a:pt x="47" y="326"/>
                </a:lnTo>
                <a:lnTo>
                  <a:pt x="45" y="337"/>
                </a:lnTo>
                <a:lnTo>
                  <a:pt x="43" y="348"/>
                </a:lnTo>
                <a:lnTo>
                  <a:pt x="40" y="360"/>
                </a:lnTo>
                <a:lnTo>
                  <a:pt x="40" y="372"/>
                </a:lnTo>
                <a:lnTo>
                  <a:pt x="40" y="372"/>
                </a:lnTo>
                <a:lnTo>
                  <a:pt x="41" y="386"/>
                </a:lnTo>
                <a:lnTo>
                  <a:pt x="43" y="400"/>
                </a:lnTo>
                <a:lnTo>
                  <a:pt x="46" y="413"/>
                </a:lnTo>
                <a:lnTo>
                  <a:pt x="51" y="426"/>
                </a:lnTo>
                <a:lnTo>
                  <a:pt x="57" y="439"/>
                </a:lnTo>
                <a:lnTo>
                  <a:pt x="64" y="450"/>
                </a:lnTo>
                <a:lnTo>
                  <a:pt x="72" y="462"/>
                </a:lnTo>
                <a:lnTo>
                  <a:pt x="82" y="471"/>
                </a:lnTo>
                <a:lnTo>
                  <a:pt x="92" y="481"/>
                </a:lnTo>
                <a:lnTo>
                  <a:pt x="103" y="489"/>
                </a:lnTo>
                <a:lnTo>
                  <a:pt x="115" y="496"/>
                </a:lnTo>
                <a:lnTo>
                  <a:pt x="127" y="502"/>
                </a:lnTo>
                <a:lnTo>
                  <a:pt x="140" y="507"/>
                </a:lnTo>
                <a:lnTo>
                  <a:pt x="154" y="510"/>
                </a:lnTo>
                <a:lnTo>
                  <a:pt x="167" y="513"/>
                </a:lnTo>
                <a:lnTo>
                  <a:pt x="182" y="513"/>
                </a:lnTo>
                <a:lnTo>
                  <a:pt x="182" y="513"/>
                </a:lnTo>
                <a:lnTo>
                  <a:pt x="200" y="511"/>
                </a:lnTo>
                <a:lnTo>
                  <a:pt x="219" y="508"/>
                </a:lnTo>
                <a:lnTo>
                  <a:pt x="230" y="506"/>
                </a:lnTo>
                <a:lnTo>
                  <a:pt x="238" y="513"/>
                </a:lnTo>
                <a:lnTo>
                  <a:pt x="238" y="513"/>
                </a:lnTo>
                <a:lnTo>
                  <a:pt x="246" y="520"/>
                </a:lnTo>
                <a:lnTo>
                  <a:pt x="255" y="526"/>
                </a:lnTo>
                <a:lnTo>
                  <a:pt x="263" y="532"/>
                </a:lnTo>
                <a:lnTo>
                  <a:pt x="273" y="535"/>
                </a:lnTo>
                <a:lnTo>
                  <a:pt x="282" y="539"/>
                </a:lnTo>
                <a:lnTo>
                  <a:pt x="291" y="541"/>
                </a:lnTo>
                <a:lnTo>
                  <a:pt x="301" y="542"/>
                </a:lnTo>
                <a:lnTo>
                  <a:pt x="312" y="543"/>
                </a:lnTo>
                <a:lnTo>
                  <a:pt x="312" y="543"/>
                </a:lnTo>
                <a:lnTo>
                  <a:pt x="321" y="542"/>
                </a:lnTo>
                <a:lnTo>
                  <a:pt x="331" y="541"/>
                </a:lnTo>
                <a:lnTo>
                  <a:pt x="340" y="539"/>
                </a:lnTo>
                <a:lnTo>
                  <a:pt x="350" y="535"/>
                </a:lnTo>
                <a:lnTo>
                  <a:pt x="359" y="532"/>
                </a:lnTo>
                <a:lnTo>
                  <a:pt x="367" y="527"/>
                </a:lnTo>
                <a:lnTo>
                  <a:pt x="376" y="521"/>
                </a:lnTo>
                <a:lnTo>
                  <a:pt x="383" y="515"/>
                </a:lnTo>
                <a:lnTo>
                  <a:pt x="396" y="502"/>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nvGrpSpPr>
          <p:cNvPr id="24" name="Group 23"/>
          <p:cNvGrpSpPr/>
          <p:nvPr/>
        </p:nvGrpSpPr>
        <p:grpSpPr>
          <a:xfrm>
            <a:off x="9254896" y="4450178"/>
            <a:ext cx="569917" cy="569917"/>
            <a:chOff x="8464550" y="8704263"/>
            <a:chExt cx="1158875" cy="1158875"/>
          </a:xfrm>
          <a:solidFill>
            <a:schemeClr val="accent2"/>
          </a:solidFill>
        </p:grpSpPr>
        <p:sp>
          <p:nvSpPr>
            <p:cNvPr id="25" name="Freeform 27"/>
            <p:cNvSpPr>
              <a:spLocks/>
            </p:cNvSpPr>
            <p:nvPr/>
          </p:nvSpPr>
          <p:spPr bwMode="auto">
            <a:xfrm>
              <a:off x="9342438" y="8763001"/>
              <a:ext cx="222250" cy="222250"/>
            </a:xfrm>
            <a:custGeom>
              <a:avLst/>
              <a:gdLst>
                <a:gd name="T0" fmla="*/ 230 w 558"/>
                <a:gd name="T1" fmla="*/ 67 h 558"/>
                <a:gd name="T2" fmla="*/ 230 w 558"/>
                <a:gd name="T3" fmla="*/ 67 h 558"/>
                <a:gd name="T4" fmla="*/ 257 w 558"/>
                <a:gd name="T5" fmla="*/ 69 h 558"/>
                <a:gd name="T6" fmla="*/ 283 w 558"/>
                <a:gd name="T7" fmla="*/ 73 h 558"/>
                <a:gd name="T8" fmla="*/ 308 w 558"/>
                <a:gd name="T9" fmla="*/ 79 h 558"/>
                <a:gd name="T10" fmla="*/ 332 w 558"/>
                <a:gd name="T11" fmla="*/ 88 h 558"/>
                <a:gd name="T12" fmla="*/ 354 w 558"/>
                <a:gd name="T13" fmla="*/ 98 h 558"/>
                <a:gd name="T14" fmla="*/ 376 w 558"/>
                <a:gd name="T15" fmla="*/ 111 h 558"/>
                <a:gd name="T16" fmla="*/ 396 w 558"/>
                <a:gd name="T17" fmla="*/ 127 h 558"/>
                <a:gd name="T18" fmla="*/ 414 w 558"/>
                <a:gd name="T19" fmla="*/ 144 h 558"/>
                <a:gd name="T20" fmla="*/ 431 w 558"/>
                <a:gd name="T21" fmla="*/ 162 h 558"/>
                <a:gd name="T22" fmla="*/ 447 w 558"/>
                <a:gd name="T23" fmla="*/ 182 h 558"/>
                <a:gd name="T24" fmla="*/ 460 w 558"/>
                <a:gd name="T25" fmla="*/ 204 h 558"/>
                <a:gd name="T26" fmla="*/ 470 w 558"/>
                <a:gd name="T27" fmla="*/ 226 h 558"/>
                <a:gd name="T28" fmla="*/ 479 w 558"/>
                <a:gd name="T29" fmla="*/ 250 h 558"/>
                <a:gd name="T30" fmla="*/ 485 w 558"/>
                <a:gd name="T31" fmla="*/ 275 h 558"/>
                <a:gd name="T32" fmla="*/ 489 w 558"/>
                <a:gd name="T33" fmla="*/ 301 h 558"/>
                <a:gd name="T34" fmla="*/ 491 w 558"/>
                <a:gd name="T35" fmla="*/ 328 h 558"/>
                <a:gd name="T36" fmla="*/ 491 w 558"/>
                <a:gd name="T37" fmla="*/ 453 h 558"/>
                <a:gd name="T38" fmla="*/ 491 w 558"/>
                <a:gd name="T39" fmla="*/ 453 h 558"/>
                <a:gd name="T40" fmla="*/ 525 w 558"/>
                <a:gd name="T41" fmla="*/ 506 h 558"/>
                <a:gd name="T42" fmla="*/ 558 w 558"/>
                <a:gd name="T43" fmla="*/ 558 h 558"/>
                <a:gd name="T44" fmla="*/ 558 w 558"/>
                <a:gd name="T45" fmla="*/ 328 h 558"/>
                <a:gd name="T46" fmla="*/ 558 w 558"/>
                <a:gd name="T47" fmla="*/ 328 h 558"/>
                <a:gd name="T48" fmla="*/ 558 w 558"/>
                <a:gd name="T49" fmla="*/ 311 h 558"/>
                <a:gd name="T50" fmla="*/ 556 w 558"/>
                <a:gd name="T51" fmla="*/ 294 h 558"/>
                <a:gd name="T52" fmla="*/ 554 w 558"/>
                <a:gd name="T53" fmla="*/ 278 h 558"/>
                <a:gd name="T54" fmla="*/ 551 w 558"/>
                <a:gd name="T55" fmla="*/ 262 h 558"/>
                <a:gd name="T56" fmla="*/ 547 w 558"/>
                <a:gd name="T57" fmla="*/ 245 h 558"/>
                <a:gd name="T58" fmla="*/ 543 w 558"/>
                <a:gd name="T59" fmla="*/ 230 h 558"/>
                <a:gd name="T60" fmla="*/ 538 w 558"/>
                <a:gd name="T61" fmla="*/ 216 h 558"/>
                <a:gd name="T62" fmla="*/ 532 w 558"/>
                <a:gd name="T63" fmla="*/ 200 h 558"/>
                <a:gd name="T64" fmla="*/ 525 w 558"/>
                <a:gd name="T65" fmla="*/ 186 h 558"/>
                <a:gd name="T66" fmla="*/ 518 w 558"/>
                <a:gd name="T67" fmla="*/ 172 h 558"/>
                <a:gd name="T68" fmla="*/ 502 w 558"/>
                <a:gd name="T69" fmla="*/ 145 h 558"/>
                <a:gd name="T70" fmla="*/ 483 w 558"/>
                <a:gd name="T71" fmla="*/ 119 h 558"/>
                <a:gd name="T72" fmla="*/ 462 w 558"/>
                <a:gd name="T73" fmla="*/ 96 h 558"/>
                <a:gd name="T74" fmla="*/ 439 w 558"/>
                <a:gd name="T75" fmla="*/ 75 h 558"/>
                <a:gd name="T76" fmla="*/ 413 w 558"/>
                <a:gd name="T77" fmla="*/ 56 h 558"/>
                <a:gd name="T78" fmla="*/ 386 w 558"/>
                <a:gd name="T79" fmla="*/ 40 h 558"/>
                <a:gd name="T80" fmla="*/ 372 w 558"/>
                <a:gd name="T81" fmla="*/ 33 h 558"/>
                <a:gd name="T82" fmla="*/ 358 w 558"/>
                <a:gd name="T83" fmla="*/ 26 h 558"/>
                <a:gd name="T84" fmla="*/ 342 w 558"/>
                <a:gd name="T85" fmla="*/ 20 h 558"/>
                <a:gd name="T86" fmla="*/ 328 w 558"/>
                <a:gd name="T87" fmla="*/ 15 h 558"/>
                <a:gd name="T88" fmla="*/ 313 w 558"/>
                <a:gd name="T89" fmla="*/ 11 h 558"/>
                <a:gd name="T90" fmla="*/ 296 w 558"/>
                <a:gd name="T91" fmla="*/ 7 h 558"/>
                <a:gd name="T92" fmla="*/ 280 w 558"/>
                <a:gd name="T93" fmla="*/ 4 h 558"/>
                <a:gd name="T94" fmla="*/ 264 w 558"/>
                <a:gd name="T95" fmla="*/ 2 h 558"/>
                <a:gd name="T96" fmla="*/ 247 w 558"/>
                <a:gd name="T97" fmla="*/ 0 h 558"/>
                <a:gd name="T98" fmla="*/ 230 w 558"/>
                <a:gd name="T99" fmla="*/ 0 h 558"/>
                <a:gd name="T100" fmla="*/ 0 w 558"/>
                <a:gd name="T101" fmla="*/ 0 h 558"/>
                <a:gd name="T102" fmla="*/ 0 w 558"/>
                <a:gd name="T103" fmla="*/ 0 h 558"/>
                <a:gd name="T104" fmla="*/ 52 w 558"/>
                <a:gd name="T105" fmla="*/ 33 h 558"/>
                <a:gd name="T106" fmla="*/ 105 w 558"/>
                <a:gd name="T107" fmla="*/ 67 h 558"/>
                <a:gd name="T108" fmla="*/ 230 w 558"/>
                <a:gd name="T109"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230" y="67"/>
                  </a:moveTo>
                  <a:lnTo>
                    <a:pt x="230" y="67"/>
                  </a:lnTo>
                  <a:lnTo>
                    <a:pt x="257" y="69"/>
                  </a:lnTo>
                  <a:lnTo>
                    <a:pt x="283" y="73"/>
                  </a:lnTo>
                  <a:lnTo>
                    <a:pt x="308" y="79"/>
                  </a:lnTo>
                  <a:lnTo>
                    <a:pt x="332" y="88"/>
                  </a:lnTo>
                  <a:lnTo>
                    <a:pt x="354" y="98"/>
                  </a:lnTo>
                  <a:lnTo>
                    <a:pt x="376" y="111"/>
                  </a:lnTo>
                  <a:lnTo>
                    <a:pt x="396" y="127"/>
                  </a:lnTo>
                  <a:lnTo>
                    <a:pt x="414" y="144"/>
                  </a:lnTo>
                  <a:lnTo>
                    <a:pt x="431" y="162"/>
                  </a:lnTo>
                  <a:lnTo>
                    <a:pt x="447" y="182"/>
                  </a:lnTo>
                  <a:lnTo>
                    <a:pt x="460" y="204"/>
                  </a:lnTo>
                  <a:lnTo>
                    <a:pt x="470" y="226"/>
                  </a:lnTo>
                  <a:lnTo>
                    <a:pt x="479" y="250"/>
                  </a:lnTo>
                  <a:lnTo>
                    <a:pt x="485" y="275"/>
                  </a:lnTo>
                  <a:lnTo>
                    <a:pt x="489" y="301"/>
                  </a:lnTo>
                  <a:lnTo>
                    <a:pt x="491" y="328"/>
                  </a:lnTo>
                  <a:lnTo>
                    <a:pt x="491" y="453"/>
                  </a:lnTo>
                  <a:lnTo>
                    <a:pt x="491" y="453"/>
                  </a:lnTo>
                  <a:lnTo>
                    <a:pt x="525" y="506"/>
                  </a:lnTo>
                  <a:lnTo>
                    <a:pt x="558" y="558"/>
                  </a:lnTo>
                  <a:lnTo>
                    <a:pt x="558" y="328"/>
                  </a:lnTo>
                  <a:lnTo>
                    <a:pt x="558" y="328"/>
                  </a:lnTo>
                  <a:lnTo>
                    <a:pt x="558" y="311"/>
                  </a:lnTo>
                  <a:lnTo>
                    <a:pt x="556" y="294"/>
                  </a:lnTo>
                  <a:lnTo>
                    <a:pt x="554" y="278"/>
                  </a:lnTo>
                  <a:lnTo>
                    <a:pt x="551" y="262"/>
                  </a:lnTo>
                  <a:lnTo>
                    <a:pt x="547" y="245"/>
                  </a:lnTo>
                  <a:lnTo>
                    <a:pt x="543" y="230"/>
                  </a:lnTo>
                  <a:lnTo>
                    <a:pt x="538" y="216"/>
                  </a:lnTo>
                  <a:lnTo>
                    <a:pt x="532" y="200"/>
                  </a:lnTo>
                  <a:lnTo>
                    <a:pt x="525" y="186"/>
                  </a:lnTo>
                  <a:lnTo>
                    <a:pt x="518" y="172"/>
                  </a:lnTo>
                  <a:lnTo>
                    <a:pt x="502" y="145"/>
                  </a:lnTo>
                  <a:lnTo>
                    <a:pt x="483" y="119"/>
                  </a:lnTo>
                  <a:lnTo>
                    <a:pt x="462" y="96"/>
                  </a:lnTo>
                  <a:lnTo>
                    <a:pt x="439" y="75"/>
                  </a:lnTo>
                  <a:lnTo>
                    <a:pt x="413" y="56"/>
                  </a:lnTo>
                  <a:lnTo>
                    <a:pt x="386" y="40"/>
                  </a:lnTo>
                  <a:lnTo>
                    <a:pt x="372" y="33"/>
                  </a:lnTo>
                  <a:lnTo>
                    <a:pt x="358" y="26"/>
                  </a:lnTo>
                  <a:lnTo>
                    <a:pt x="342" y="20"/>
                  </a:lnTo>
                  <a:lnTo>
                    <a:pt x="328" y="15"/>
                  </a:lnTo>
                  <a:lnTo>
                    <a:pt x="313" y="11"/>
                  </a:lnTo>
                  <a:lnTo>
                    <a:pt x="296" y="7"/>
                  </a:lnTo>
                  <a:lnTo>
                    <a:pt x="280" y="4"/>
                  </a:lnTo>
                  <a:lnTo>
                    <a:pt x="264" y="2"/>
                  </a:lnTo>
                  <a:lnTo>
                    <a:pt x="247" y="0"/>
                  </a:lnTo>
                  <a:lnTo>
                    <a:pt x="230" y="0"/>
                  </a:lnTo>
                  <a:lnTo>
                    <a:pt x="0" y="0"/>
                  </a:lnTo>
                  <a:lnTo>
                    <a:pt x="0" y="0"/>
                  </a:lnTo>
                  <a:lnTo>
                    <a:pt x="52" y="33"/>
                  </a:lnTo>
                  <a:lnTo>
                    <a:pt x="105" y="67"/>
                  </a:lnTo>
                  <a:lnTo>
                    <a:pt x="230"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6" name="Freeform 28"/>
            <p:cNvSpPr>
              <a:spLocks/>
            </p:cNvSpPr>
            <p:nvPr/>
          </p:nvSpPr>
          <p:spPr bwMode="auto">
            <a:xfrm>
              <a:off x="8523288" y="9582151"/>
              <a:ext cx="222250" cy="222250"/>
            </a:xfrm>
            <a:custGeom>
              <a:avLst/>
              <a:gdLst>
                <a:gd name="T0" fmla="*/ 328 w 558"/>
                <a:gd name="T1" fmla="*/ 491 h 558"/>
                <a:gd name="T2" fmla="*/ 328 w 558"/>
                <a:gd name="T3" fmla="*/ 491 h 558"/>
                <a:gd name="T4" fmla="*/ 301 w 558"/>
                <a:gd name="T5" fmla="*/ 489 h 558"/>
                <a:gd name="T6" fmla="*/ 275 w 558"/>
                <a:gd name="T7" fmla="*/ 485 h 558"/>
                <a:gd name="T8" fmla="*/ 250 w 558"/>
                <a:gd name="T9" fmla="*/ 479 h 558"/>
                <a:gd name="T10" fmla="*/ 226 w 558"/>
                <a:gd name="T11" fmla="*/ 470 h 558"/>
                <a:gd name="T12" fmla="*/ 204 w 558"/>
                <a:gd name="T13" fmla="*/ 460 h 558"/>
                <a:gd name="T14" fmla="*/ 182 w 558"/>
                <a:gd name="T15" fmla="*/ 447 h 558"/>
                <a:gd name="T16" fmla="*/ 162 w 558"/>
                <a:gd name="T17" fmla="*/ 431 h 558"/>
                <a:gd name="T18" fmla="*/ 144 w 558"/>
                <a:gd name="T19" fmla="*/ 414 h 558"/>
                <a:gd name="T20" fmla="*/ 127 w 558"/>
                <a:gd name="T21" fmla="*/ 396 h 558"/>
                <a:gd name="T22" fmla="*/ 111 w 558"/>
                <a:gd name="T23" fmla="*/ 376 h 558"/>
                <a:gd name="T24" fmla="*/ 98 w 558"/>
                <a:gd name="T25" fmla="*/ 354 h 558"/>
                <a:gd name="T26" fmla="*/ 88 w 558"/>
                <a:gd name="T27" fmla="*/ 332 h 558"/>
                <a:gd name="T28" fmla="*/ 79 w 558"/>
                <a:gd name="T29" fmla="*/ 308 h 558"/>
                <a:gd name="T30" fmla="*/ 73 w 558"/>
                <a:gd name="T31" fmla="*/ 283 h 558"/>
                <a:gd name="T32" fmla="*/ 69 w 558"/>
                <a:gd name="T33" fmla="*/ 257 h 558"/>
                <a:gd name="T34" fmla="*/ 67 w 558"/>
                <a:gd name="T35" fmla="*/ 230 h 558"/>
                <a:gd name="T36" fmla="*/ 67 w 558"/>
                <a:gd name="T37" fmla="*/ 105 h 558"/>
                <a:gd name="T38" fmla="*/ 67 w 558"/>
                <a:gd name="T39" fmla="*/ 105 h 558"/>
                <a:gd name="T40" fmla="*/ 33 w 558"/>
                <a:gd name="T41" fmla="*/ 52 h 558"/>
                <a:gd name="T42" fmla="*/ 0 w 558"/>
                <a:gd name="T43" fmla="*/ 0 h 558"/>
                <a:gd name="T44" fmla="*/ 0 w 558"/>
                <a:gd name="T45" fmla="*/ 230 h 558"/>
                <a:gd name="T46" fmla="*/ 0 w 558"/>
                <a:gd name="T47" fmla="*/ 230 h 558"/>
                <a:gd name="T48" fmla="*/ 0 w 558"/>
                <a:gd name="T49" fmla="*/ 247 h 558"/>
                <a:gd name="T50" fmla="*/ 2 w 558"/>
                <a:gd name="T51" fmla="*/ 264 h 558"/>
                <a:gd name="T52" fmla="*/ 4 w 558"/>
                <a:gd name="T53" fmla="*/ 280 h 558"/>
                <a:gd name="T54" fmla="*/ 7 w 558"/>
                <a:gd name="T55" fmla="*/ 296 h 558"/>
                <a:gd name="T56" fmla="*/ 11 w 558"/>
                <a:gd name="T57" fmla="*/ 313 h 558"/>
                <a:gd name="T58" fmla="*/ 15 w 558"/>
                <a:gd name="T59" fmla="*/ 328 h 558"/>
                <a:gd name="T60" fmla="*/ 20 w 558"/>
                <a:gd name="T61" fmla="*/ 342 h 558"/>
                <a:gd name="T62" fmla="*/ 26 w 558"/>
                <a:gd name="T63" fmla="*/ 358 h 558"/>
                <a:gd name="T64" fmla="*/ 33 w 558"/>
                <a:gd name="T65" fmla="*/ 372 h 558"/>
                <a:gd name="T66" fmla="*/ 40 w 558"/>
                <a:gd name="T67" fmla="*/ 386 h 558"/>
                <a:gd name="T68" fmla="*/ 56 w 558"/>
                <a:gd name="T69" fmla="*/ 413 h 558"/>
                <a:gd name="T70" fmla="*/ 75 w 558"/>
                <a:gd name="T71" fmla="*/ 439 h 558"/>
                <a:gd name="T72" fmla="*/ 96 w 558"/>
                <a:gd name="T73" fmla="*/ 462 h 558"/>
                <a:gd name="T74" fmla="*/ 119 w 558"/>
                <a:gd name="T75" fmla="*/ 483 h 558"/>
                <a:gd name="T76" fmla="*/ 145 w 558"/>
                <a:gd name="T77" fmla="*/ 502 h 558"/>
                <a:gd name="T78" fmla="*/ 172 w 558"/>
                <a:gd name="T79" fmla="*/ 518 h 558"/>
                <a:gd name="T80" fmla="*/ 186 w 558"/>
                <a:gd name="T81" fmla="*/ 525 h 558"/>
                <a:gd name="T82" fmla="*/ 200 w 558"/>
                <a:gd name="T83" fmla="*/ 532 h 558"/>
                <a:gd name="T84" fmla="*/ 216 w 558"/>
                <a:gd name="T85" fmla="*/ 538 h 558"/>
                <a:gd name="T86" fmla="*/ 230 w 558"/>
                <a:gd name="T87" fmla="*/ 543 h 558"/>
                <a:gd name="T88" fmla="*/ 245 w 558"/>
                <a:gd name="T89" fmla="*/ 547 h 558"/>
                <a:gd name="T90" fmla="*/ 262 w 558"/>
                <a:gd name="T91" fmla="*/ 551 h 558"/>
                <a:gd name="T92" fmla="*/ 278 w 558"/>
                <a:gd name="T93" fmla="*/ 554 h 558"/>
                <a:gd name="T94" fmla="*/ 294 w 558"/>
                <a:gd name="T95" fmla="*/ 556 h 558"/>
                <a:gd name="T96" fmla="*/ 311 w 558"/>
                <a:gd name="T97" fmla="*/ 558 h 558"/>
                <a:gd name="T98" fmla="*/ 328 w 558"/>
                <a:gd name="T99" fmla="*/ 558 h 558"/>
                <a:gd name="T100" fmla="*/ 558 w 558"/>
                <a:gd name="T101" fmla="*/ 558 h 558"/>
                <a:gd name="T102" fmla="*/ 558 w 558"/>
                <a:gd name="T103" fmla="*/ 558 h 558"/>
                <a:gd name="T104" fmla="*/ 506 w 558"/>
                <a:gd name="T105" fmla="*/ 525 h 558"/>
                <a:gd name="T106" fmla="*/ 453 w 558"/>
                <a:gd name="T107" fmla="*/ 491 h 558"/>
                <a:gd name="T108" fmla="*/ 328 w 558"/>
                <a:gd name="T109" fmla="*/ 49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328" y="491"/>
                  </a:moveTo>
                  <a:lnTo>
                    <a:pt x="328" y="491"/>
                  </a:lnTo>
                  <a:lnTo>
                    <a:pt x="301" y="489"/>
                  </a:lnTo>
                  <a:lnTo>
                    <a:pt x="275" y="485"/>
                  </a:lnTo>
                  <a:lnTo>
                    <a:pt x="250" y="479"/>
                  </a:lnTo>
                  <a:lnTo>
                    <a:pt x="226" y="470"/>
                  </a:lnTo>
                  <a:lnTo>
                    <a:pt x="204" y="460"/>
                  </a:lnTo>
                  <a:lnTo>
                    <a:pt x="182" y="447"/>
                  </a:lnTo>
                  <a:lnTo>
                    <a:pt x="162" y="431"/>
                  </a:lnTo>
                  <a:lnTo>
                    <a:pt x="144" y="414"/>
                  </a:lnTo>
                  <a:lnTo>
                    <a:pt x="127" y="396"/>
                  </a:lnTo>
                  <a:lnTo>
                    <a:pt x="111" y="376"/>
                  </a:lnTo>
                  <a:lnTo>
                    <a:pt x="98" y="354"/>
                  </a:lnTo>
                  <a:lnTo>
                    <a:pt x="88" y="332"/>
                  </a:lnTo>
                  <a:lnTo>
                    <a:pt x="79" y="308"/>
                  </a:lnTo>
                  <a:lnTo>
                    <a:pt x="73" y="283"/>
                  </a:lnTo>
                  <a:lnTo>
                    <a:pt x="69" y="257"/>
                  </a:lnTo>
                  <a:lnTo>
                    <a:pt x="67" y="230"/>
                  </a:lnTo>
                  <a:lnTo>
                    <a:pt x="67" y="105"/>
                  </a:lnTo>
                  <a:lnTo>
                    <a:pt x="67" y="105"/>
                  </a:lnTo>
                  <a:lnTo>
                    <a:pt x="33" y="52"/>
                  </a:lnTo>
                  <a:lnTo>
                    <a:pt x="0" y="0"/>
                  </a:lnTo>
                  <a:lnTo>
                    <a:pt x="0" y="230"/>
                  </a:lnTo>
                  <a:lnTo>
                    <a:pt x="0" y="230"/>
                  </a:lnTo>
                  <a:lnTo>
                    <a:pt x="0" y="247"/>
                  </a:lnTo>
                  <a:lnTo>
                    <a:pt x="2" y="264"/>
                  </a:lnTo>
                  <a:lnTo>
                    <a:pt x="4" y="280"/>
                  </a:lnTo>
                  <a:lnTo>
                    <a:pt x="7" y="296"/>
                  </a:lnTo>
                  <a:lnTo>
                    <a:pt x="11" y="313"/>
                  </a:lnTo>
                  <a:lnTo>
                    <a:pt x="15" y="328"/>
                  </a:lnTo>
                  <a:lnTo>
                    <a:pt x="20" y="342"/>
                  </a:lnTo>
                  <a:lnTo>
                    <a:pt x="26" y="358"/>
                  </a:lnTo>
                  <a:lnTo>
                    <a:pt x="33" y="372"/>
                  </a:lnTo>
                  <a:lnTo>
                    <a:pt x="40" y="386"/>
                  </a:lnTo>
                  <a:lnTo>
                    <a:pt x="56" y="413"/>
                  </a:lnTo>
                  <a:lnTo>
                    <a:pt x="75" y="439"/>
                  </a:lnTo>
                  <a:lnTo>
                    <a:pt x="96" y="462"/>
                  </a:lnTo>
                  <a:lnTo>
                    <a:pt x="119" y="483"/>
                  </a:lnTo>
                  <a:lnTo>
                    <a:pt x="145" y="502"/>
                  </a:lnTo>
                  <a:lnTo>
                    <a:pt x="172" y="518"/>
                  </a:lnTo>
                  <a:lnTo>
                    <a:pt x="186" y="525"/>
                  </a:lnTo>
                  <a:lnTo>
                    <a:pt x="200" y="532"/>
                  </a:lnTo>
                  <a:lnTo>
                    <a:pt x="216" y="538"/>
                  </a:lnTo>
                  <a:lnTo>
                    <a:pt x="230" y="543"/>
                  </a:lnTo>
                  <a:lnTo>
                    <a:pt x="245" y="547"/>
                  </a:lnTo>
                  <a:lnTo>
                    <a:pt x="262" y="551"/>
                  </a:lnTo>
                  <a:lnTo>
                    <a:pt x="278" y="554"/>
                  </a:lnTo>
                  <a:lnTo>
                    <a:pt x="294" y="556"/>
                  </a:lnTo>
                  <a:lnTo>
                    <a:pt x="311" y="558"/>
                  </a:lnTo>
                  <a:lnTo>
                    <a:pt x="328" y="558"/>
                  </a:lnTo>
                  <a:lnTo>
                    <a:pt x="558" y="558"/>
                  </a:lnTo>
                  <a:lnTo>
                    <a:pt x="558" y="558"/>
                  </a:lnTo>
                  <a:lnTo>
                    <a:pt x="506" y="525"/>
                  </a:lnTo>
                  <a:lnTo>
                    <a:pt x="453" y="491"/>
                  </a:lnTo>
                  <a:lnTo>
                    <a:pt x="328" y="4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7" name="Freeform 29"/>
            <p:cNvSpPr>
              <a:spLocks/>
            </p:cNvSpPr>
            <p:nvPr/>
          </p:nvSpPr>
          <p:spPr bwMode="auto">
            <a:xfrm>
              <a:off x="9342438" y="9582151"/>
              <a:ext cx="222250" cy="222250"/>
            </a:xfrm>
            <a:custGeom>
              <a:avLst/>
              <a:gdLst>
                <a:gd name="T0" fmla="*/ 491 w 558"/>
                <a:gd name="T1" fmla="*/ 230 h 558"/>
                <a:gd name="T2" fmla="*/ 491 w 558"/>
                <a:gd name="T3" fmla="*/ 230 h 558"/>
                <a:gd name="T4" fmla="*/ 489 w 558"/>
                <a:gd name="T5" fmla="*/ 257 h 558"/>
                <a:gd name="T6" fmla="*/ 485 w 558"/>
                <a:gd name="T7" fmla="*/ 283 h 558"/>
                <a:gd name="T8" fmla="*/ 479 w 558"/>
                <a:gd name="T9" fmla="*/ 308 h 558"/>
                <a:gd name="T10" fmla="*/ 470 w 558"/>
                <a:gd name="T11" fmla="*/ 332 h 558"/>
                <a:gd name="T12" fmla="*/ 460 w 558"/>
                <a:gd name="T13" fmla="*/ 354 h 558"/>
                <a:gd name="T14" fmla="*/ 447 w 558"/>
                <a:gd name="T15" fmla="*/ 376 h 558"/>
                <a:gd name="T16" fmla="*/ 431 w 558"/>
                <a:gd name="T17" fmla="*/ 396 h 558"/>
                <a:gd name="T18" fmla="*/ 414 w 558"/>
                <a:gd name="T19" fmla="*/ 414 h 558"/>
                <a:gd name="T20" fmla="*/ 396 w 558"/>
                <a:gd name="T21" fmla="*/ 431 h 558"/>
                <a:gd name="T22" fmla="*/ 376 w 558"/>
                <a:gd name="T23" fmla="*/ 447 h 558"/>
                <a:gd name="T24" fmla="*/ 354 w 558"/>
                <a:gd name="T25" fmla="*/ 460 h 558"/>
                <a:gd name="T26" fmla="*/ 332 w 558"/>
                <a:gd name="T27" fmla="*/ 470 h 558"/>
                <a:gd name="T28" fmla="*/ 308 w 558"/>
                <a:gd name="T29" fmla="*/ 479 h 558"/>
                <a:gd name="T30" fmla="*/ 283 w 558"/>
                <a:gd name="T31" fmla="*/ 485 h 558"/>
                <a:gd name="T32" fmla="*/ 257 w 558"/>
                <a:gd name="T33" fmla="*/ 489 h 558"/>
                <a:gd name="T34" fmla="*/ 230 w 558"/>
                <a:gd name="T35" fmla="*/ 491 h 558"/>
                <a:gd name="T36" fmla="*/ 105 w 558"/>
                <a:gd name="T37" fmla="*/ 491 h 558"/>
                <a:gd name="T38" fmla="*/ 105 w 558"/>
                <a:gd name="T39" fmla="*/ 491 h 558"/>
                <a:gd name="T40" fmla="*/ 52 w 558"/>
                <a:gd name="T41" fmla="*/ 525 h 558"/>
                <a:gd name="T42" fmla="*/ 0 w 558"/>
                <a:gd name="T43" fmla="*/ 558 h 558"/>
                <a:gd name="T44" fmla="*/ 230 w 558"/>
                <a:gd name="T45" fmla="*/ 558 h 558"/>
                <a:gd name="T46" fmla="*/ 230 w 558"/>
                <a:gd name="T47" fmla="*/ 558 h 558"/>
                <a:gd name="T48" fmla="*/ 247 w 558"/>
                <a:gd name="T49" fmla="*/ 558 h 558"/>
                <a:gd name="T50" fmla="*/ 264 w 558"/>
                <a:gd name="T51" fmla="*/ 556 h 558"/>
                <a:gd name="T52" fmla="*/ 280 w 558"/>
                <a:gd name="T53" fmla="*/ 554 h 558"/>
                <a:gd name="T54" fmla="*/ 296 w 558"/>
                <a:gd name="T55" fmla="*/ 551 h 558"/>
                <a:gd name="T56" fmla="*/ 313 w 558"/>
                <a:gd name="T57" fmla="*/ 547 h 558"/>
                <a:gd name="T58" fmla="*/ 328 w 558"/>
                <a:gd name="T59" fmla="*/ 543 h 558"/>
                <a:gd name="T60" fmla="*/ 342 w 558"/>
                <a:gd name="T61" fmla="*/ 538 h 558"/>
                <a:gd name="T62" fmla="*/ 358 w 558"/>
                <a:gd name="T63" fmla="*/ 532 h 558"/>
                <a:gd name="T64" fmla="*/ 372 w 558"/>
                <a:gd name="T65" fmla="*/ 525 h 558"/>
                <a:gd name="T66" fmla="*/ 386 w 558"/>
                <a:gd name="T67" fmla="*/ 518 h 558"/>
                <a:gd name="T68" fmla="*/ 413 w 558"/>
                <a:gd name="T69" fmla="*/ 502 h 558"/>
                <a:gd name="T70" fmla="*/ 439 w 558"/>
                <a:gd name="T71" fmla="*/ 483 h 558"/>
                <a:gd name="T72" fmla="*/ 462 w 558"/>
                <a:gd name="T73" fmla="*/ 462 h 558"/>
                <a:gd name="T74" fmla="*/ 483 w 558"/>
                <a:gd name="T75" fmla="*/ 439 h 558"/>
                <a:gd name="T76" fmla="*/ 502 w 558"/>
                <a:gd name="T77" fmla="*/ 413 h 558"/>
                <a:gd name="T78" fmla="*/ 518 w 558"/>
                <a:gd name="T79" fmla="*/ 386 h 558"/>
                <a:gd name="T80" fmla="*/ 525 w 558"/>
                <a:gd name="T81" fmla="*/ 372 h 558"/>
                <a:gd name="T82" fmla="*/ 532 w 558"/>
                <a:gd name="T83" fmla="*/ 358 h 558"/>
                <a:gd name="T84" fmla="*/ 538 w 558"/>
                <a:gd name="T85" fmla="*/ 342 h 558"/>
                <a:gd name="T86" fmla="*/ 543 w 558"/>
                <a:gd name="T87" fmla="*/ 328 h 558"/>
                <a:gd name="T88" fmla="*/ 547 w 558"/>
                <a:gd name="T89" fmla="*/ 313 h 558"/>
                <a:gd name="T90" fmla="*/ 551 w 558"/>
                <a:gd name="T91" fmla="*/ 296 h 558"/>
                <a:gd name="T92" fmla="*/ 554 w 558"/>
                <a:gd name="T93" fmla="*/ 280 h 558"/>
                <a:gd name="T94" fmla="*/ 556 w 558"/>
                <a:gd name="T95" fmla="*/ 264 h 558"/>
                <a:gd name="T96" fmla="*/ 558 w 558"/>
                <a:gd name="T97" fmla="*/ 247 h 558"/>
                <a:gd name="T98" fmla="*/ 558 w 558"/>
                <a:gd name="T99" fmla="*/ 230 h 558"/>
                <a:gd name="T100" fmla="*/ 558 w 558"/>
                <a:gd name="T101" fmla="*/ 0 h 558"/>
                <a:gd name="T102" fmla="*/ 558 w 558"/>
                <a:gd name="T103" fmla="*/ 0 h 558"/>
                <a:gd name="T104" fmla="*/ 525 w 558"/>
                <a:gd name="T105" fmla="*/ 52 h 558"/>
                <a:gd name="T106" fmla="*/ 491 w 558"/>
                <a:gd name="T107" fmla="*/ 105 h 558"/>
                <a:gd name="T108" fmla="*/ 491 w 558"/>
                <a:gd name="T109" fmla="*/ 23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491" y="230"/>
                  </a:moveTo>
                  <a:lnTo>
                    <a:pt x="491" y="230"/>
                  </a:lnTo>
                  <a:lnTo>
                    <a:pt x="489" y="257"/>
                  </a:lnTo>
                  <a:lnTo>
                    <a:pt x="485" y="283"/>
                  </a:lnTo>
                  <a:lnTo>
                    <a:pt x="479" y="308"/>
                  </a:lnTo>
                  <a:lnTo>
                    <a:pt x="470" y="332"/>
                  </a:lnTo>
                  <a:lnTo>
                    <a:pt x="460" y="354"/>
                  </a:lnTo>
                  <a:lnTo>
                    <a:pt x="447" y="376"/>
                  </a:lnTo>
                  <a:lnTo>
                    <a:pt x="431" y="396"/>
                  </a:lnTo>
                  <a:lnTo>
                    <a:pt x="414" y="414"/>
                  </a:lnTo>
                  <a:lnTo>
                    <a:pt x="396" y="431"/>
                  </a:lnTo>
                  <a:lnTo>
                    <a:pt x="376" y="447"/>
                  </a:lnTo>
                  <a:lnTo>
                    <a:pt x="354" y="460"/>
                  </a:lnTo>
                  <a:lnTo>
                    <a:pt x="332" y="470"/>
                  </a:lnTo>
                  <a:lnTo>
                    <a:pt x="308" y="479"/>
                  </a:lnTo>
                  <a:lnTo>
                    <a:pt x="283" y="485"/>
                  </a:lnTo>
                  <a:lnTo>
                    <a:pt x="257" y="489"/>
                  </a:lnTo>
                  <a:lnTo>
                    <a:pt x="230" y="491"/>
                  </a:lnTo>
                  <a:lnTo>
                    <a:pt x="105" y="491"/>
                  </a:lnTo>
                  <a:lnTo>
                    <a:pt x="105" y="491"/>
                  </a:lnTo>
                  <a:lnTo>
                    <a:pt x="52" y="525"/>
                  </a:lnTo>
                  <a:lnTo>
                    <a:pt x="0" y="558"/>
                  </a:lnTo>
                  <a:lnTo>
                    <a:pt x="230" y="558"/>
                  </a:lnTo>
                  <a:lnTo>
                    <a:pt x="230" y="558"/>
                  </a:lnTo>
                  <a:lnTo>
                    <a:pt x="247" y="558"/>
                  </a:lnTo>
                  <a:lnTo>
                    <a:pt x="264" y="556"/>
                  </a:lnTo>
                  <a:lnTo>
                    <a:pt x="280" y="554"/>
                  </a:lnTo>
                  <a:lnTo>
                    <a:pt x="296" y="551"/>
                  </a:lnTo>
                  <a:lnTo>
                    <a:pt x="313" y="547"/>
                  </a:lnTo>
                  <a:lnTo>
                    <a:pt x="328" y="543"/>
                  </a:lnTo>
                  <a:lnTo>
                    <a:pt x="342" y="538"/>
                  </a:lnTo>
                  <a:lnTo>
                    <a:pt x="358" y="532"/>
                  </a:lnTo>
                  <a:lnTo>
                    <a:pt x="372" y="525"/>
                  </a:lnTo>
                  <a:lnTo>
                    <a:pt x="386" y="518"/>
                  </a:lnTo>
                  <a:lnTo>
                    <a:pt x="413" y="502"/>
                  </a:lnTo>
                  <a:lnTo>
                    <a:pt x="439" y="483"/>
                  </a:lnTo>
                  <a:lnTo>
                    <a:pt x="462" y="462"/>
                  </a:lnTo>
                  <a:lnTo>
                    <a:pt x="483" y="439"/>
                  </a:lnTo>
                  <a:lnTo>
                    <a:pt x="502" y="413"/>
                  </a:lnTo>
                  <a:lnTo>
                    <a:pt x="518" y="386"/>
                  </a:lnTo>
                  <a:lnTo>
                    <a:pt x="525" y="372"/>
                  </a:lnTo>
                  <a:lnTo>
                    <a:pt x="532" y="358"/>
                  </a:lnTo>
                  <a:lnTo>
                    <a:pt x="538" y="342"/>
                  </a:lnTo>
                  <a:lnTo>
                    <a:pt x="543" y="328"/>
                  </a:lnTo>
                  <a:lnTo>
                    <a:pt x="547" y="313"/>
                  </a:lnTo>
                  <a:lnTo>
                    <a:pt x="551" y="296"/>
                  </a:lnTo>
                  <a:lnTo>
                    <a:pt x="554" y="280"/>
                  </a:lnTo>
                  <a:lnTo>
                    <a:pt x="556" y="264"/>
                  </a:lnTo>
                  <a:lnTo>
                    <a:pt x="558" y="247"/>
                  </a:lnTo>
                  <a:lnTo>
                    <a:pt x="558" y="230"/>
                  </a:lnTo>
                  <a:lnTo>
                    <a:pt x="558" y="0"/>
                  </a:lnTo>
                  <a:lnTo>
                    <a:pt x="558" y="0"/>
                  </a:lnTo>
                  <a:lnTo>
                    <a:pt x="525" y="52"/>
                  </a:lnTo>
                  <a:lnTo>
                    <a:pt x="491" y="105"/>
                  </a:lnTo>
                  <a:lnTo>
                    <a:pt x="491" y="2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Freeform 30"/>
            <p:cNvSpPr>
              <a:spLocks/>
            </p:cNvSpPr>
            <p:nvPr/>
          </p:nvSpPr>
          <p:spPr bwMode="auto">
            <a:xfrm>
              <a:off x="8523288" y="8763001"/>
              <a:ext cx="222250" cy="222250"/>
            </a:xfrm>
            <a:custGeom>
              <a:avLst/>
              <a:gdLst>
                <a:gd name="T0" fmla="*/ 67 w 558"/>
                <a:gd name="T1" fmla="*/ 328 h 558"/>
                <a:gd name="T2" fmla="*/ 67 w 558"/>
                <a:gd name="T3" fmla="*/ 328 h 558"/>
                <a:gd name="T4" fmla="*/ 69 w 558"/>
                <a:gd name="T5" fmla="*/ 301 h 558"/>
                <a:gd name="T6" fmla="*/ 73 w 558"/>
                <a:gd name="T7" fmla="*/ 275 h 558"/>
                <a:gd name="T8" fmla="*/ 79 w 558"/>
                <a:gd name="T9" fmla="*/ 250 h 558"/>
                <a:gd name="T10" fmla="*/ 88 w 558"/>
                <a:gd name="T11" fmla="*/ 226 h 558"/>
                <a:gd name="T12" fmla="*/ 98 w 558"/>
                <a:gd name="T13" fmla="*/ 204 h 558"/>
                <a:gd name="T14" fmla="*/ 111 w 558"/>
                <a:gd name="T15" fmla="*/ 182 h 558"/>
                <a:gd name="T16" fmla="*/ 127 w 558"/>
                <a:gd name="T17" fmla="*/ 162 h 558"/>
                <a:gd name="T18" fmla="*/ 144 w 558"/>
                <a:gd name="T19" fmla="*/ 144 h 558"/>
                <a:gd name="T20" fmla="*/ 162 w 558"/>
                <a:gd name="T21" fmla="*/ 127 h 558"/>
                <a:gd name="T22" fmla="*/ 182 w 558"/>
                <a:gd name="T23" fmla="*/ 111 h 558"/>
                <a:gd name="T24" fmla="*/ 204 w 558"/>
                <a:gd name="T25" fmla="*/ 98 h 558"/>
                <a:gd name="T26" fmla="*/ 226 w 558"/>
                <a:gd name="T27" fmla="*/ 88 h 558"/>
                <a:gd name="T28" fmla="*/ 250 w 558"/>
                <a:gd name="T29" fmla="*/ 79 h 558"/>
                <a:gd name="T30" fmla="*/ 275 w 558"/>
                <a:gd name="T31" fmla="*/ 73 h 558"/>
                <a:gd name="T32" fmla="*/ 301 w 558"/>
                <a:gd name="T33" fmla="*/ 69 h 558"/>
                <a:gd name="T34" fmla="*/ 328 w 558"/>
                <a:gd name="T35" fmla="*/ 67 h 558"/>
                <a:gd name="T36" fmla="*/ 453 w 558"/>
                <a:gd name="T37" fmla="*/ 67 h 558"/>
                <a:gd name="T38" fmla="*/ 453 w 558"/>
                <a:gd name="T39" fmla="*/ 67 h 558"/>
                <a:gd name="T40" fmla="*/ 506 w 558"/>
                <a:gd name="T41" fmla="*/ 33 h 558"/>
                <a:gd name="T42" fmla="*/ 558 w 558"/>
                <a:gd name="T43" fmla="*/ 0 h 558"/>
                <a:gd name="T44" fmla="*/ 328 w 558"/>
                <a:gd name="T45" fmla="*/ 0 h 558"/>
                <a:gd name="T46" fmla="*/ 328 w 558"/>
                <a:gd name="T47" fmla="*/ 0 h 558"/>
                <a:gd name="T48" fmla="*/ 311 w 558"/>
                <a:gd name="T49" fmla="*/ 0 h 558"/>
                <a:gd name="T50" fmla="*/ 294 w 558"/>
                <a:gd name="T51" fmla="*/ 2 h 558"/>
                <a:gd name="T52" fmla="*/ 278 w 558"/>
                <a:gd name="T53" fmla="*/ 4 h 558"/>
                <a:gd name="T54" fmla="*/ 262 w 558"/>
                <a:gd name="T55" fmla="*/ 7 h 558"/>
                <a:gd name="T56" fmla="*/ 245 w 558"/>
                <a:gd name="T57" fmla="*/ 11 h 558"/>
                <a:gd name="T58" fmla="*/ 230 w 558"/>
                <a:gd name="T59" fmla="*/ 15 h 558"/>
                <a:gd name="T60" fmla="*/ 216 w 558"/>
                <a:gd name="T61" fmla="*/ 20 h 558"/>
                <a:gd name="T62" fmla="*/ 200 w 558"/>
                <a:gd name="T63" fmla="*/ 26 h 558"/>
                <a:gd name="T64" fmla="*/ 186 w 558"/>
                <a:gd name="T65" fmla="*/ 33 h 558"/>
                <a:gd name="T66" fmla="*/ 172 w 558"/>
                <a:gd name="T67" fmla="*/ 40 h 558"/>
                <a:gd name="T68" fmla="*/ 145 w 558"/>
                <a:gd name="T69" fmla="*/ 56 h 558"/>
                <a:gd name="T70" fmla="*/ 119 w 558"/>
                <a:gd name="T71" fmla="*/ 75 h 558"/>
                <a:gd name="T72" fmla="*/ 96 w 558"/>
                <a:gd name="T73" fmla="*/ 96 h 558"/>
                <a:gd name="T74" fmla="*/ 75 w 558"/>
                <a:gd name="T75" fmla="*/ 119 h 558"/>
                <a:gd name="T76" fmla="*/ 56 w 558"/>
                <a:gd name="T77" fmla="*/ 145 h 558"/>
                <a:gd name="T78" fmla="*/ 40 w 558"/>
                <a:gd name="T79" fmla="*/ 172 h 558"/>
                <a:gd name="T80" fmla="*/ 33 w 558"/>
                <a:gd name="T81" fmla="*/ 186 h 558"/>
                <a:gd name="T82" fmla="*/ 26 w 558"/>
                <a:gd name="T83" fmla="*/ 200 h 558"/>
                <a:gd name="T84" fmla="*/ 20 w 558"/>
                <a:gd name="T85" fmla="*/ 216 h 558"/>
                <a:gd name="T86" fmla="*/ 15 w 558"/>
                <a:gd name="T87" fmla="*/ 230 h 558"/>
                <a:gd name="T88" fmla="*/ 11 w 558"/>
                <a:gd name="T89" fmla="*/ 245 h 558"/>
                <a:gd name="T90" fmla="*/ 7 w 558"/>
                <a:gd name="T91" fmla="*/ 262 h 558"/>
                <a:gd name="T92" fmla="*/ 4 w 558"/>
                <a:gd name="T93" fmla="*/ 278 h 558"/>
                <a:gd name="T94" fmla="*/ 2 w 558"/>
                <a:gd name="T95" fmla="*/ 294 h 558"/>
                <a:gd name="T96" fmla="*/ 0 w 558"/>
                <a:gd name="T97" fmla="*/ 311 h 558"/>
                <a:gd name="T98" fmla="*/ 0 w 558"/>
                <a:gd name="T99" fmla="*/ 328 h 558"/>
                <a:gd name="T100" fmla="*/ 0 w 558"/>
                <a:gd name="T101" fmla="*/ 558 h 558"/>
                <a:gd name="T102" fmla="*/ 0 w 558"/>
                <a:gd name="T103" fmla="*/ 558 h 558"/>
                <a:gd name="T104" fmla="*/ 33 w 558"/>
                <a:gd name="T105" fmla="*/ 506 h 558"/>
                <a:gd name="T106" fmla="*/ 67 w 558"/>
                <a:gd name="T107" fmla="*/ 453 h 558"/>
                <a:gd name="T108" fmla="*/ 67 w 558"/>
                <a:gd name="T109" fmla="*/ 32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67" y="328"/>
                  </a:moveTo>
                  <a:lnTo>
                    <a:pt x="67" y="328"/>
                  </a:lnTo>
                  <a:lnTo>
                    <a:pt x="69" y="301"/>
                  </a:lnTo>
                  <a:lnTo>
                    <a:pt x="73" y="275"/>
                  </a:lnTo>
                  <a:lnTo>
                    <a:pt x="79" y="250"/>
                  </a:lnTo>
                  <a:lnTo>
                    <a:pt x="88" y="226"/>
                  </a:lnTo>
                  <a:lnTo>
                    <a:pt x="98" y="204"/>
                  </a:lnTo>
                  <a:lnTo>
                    <a:pt x="111" y="182"/>
                  </a:lnTo>
                  <a:lnTo>
                    <a:pt x="127" y="162"/>
                  </a:lnTo>
                  <a:lnTo>
                    <a:pt x="144" y="144"/>
                  </a:lnTo>
                  <a:lnTo>
                    <a:pt x="162" y="127"/>
                  </a:lnTo>
                  <a:lnTo>
                    <a:pt x="182" y="111"/>
                  </a:lnTo>
                  <a:lnTo>
                    <a:pt x="204" y="98"/>
                  </a:lnTo>
                  <a:lnTo>
                    <a:pt x="226" y="88"/>
                  </a:lnTo>
                  <a:lnTo>
                    <a:pt x="250" y="79"/>
                  </a:lnTo>
                  <a:lnTo>
                    <a:pt x="275" y="73"/>
                  </a:lnTo>
                  <a:lnTo>
                    <a:pt x="301" y="69"/>
                  </a:lnTo>
                  <a:lnTo>
                    <a:pt x="328" y="67"/>
                  </a:lnTo>
                  <a:lnTo>
                    <a:pt x="453" y="67"/>
                  </a:lnTo>
                  <a:lnTo>
                    <a:pt x="453" y="67"/>
                  </a:lnTo>
                  <a:lnTo>
                    <a:pt x="506" y="33"/>
                  </a:lnTo>
                  <a:lnTo>
                    <a:pt x="558" y="0"/>
                  </a:lnTo>
                  <a:lnTo>
                    <a:pt x="328" y="0"/>
                  </a:lnTo>
                  <a:lnTo>
                    <a:pt x="328" y="0"/>
                  </a:lnTo>
                  <a:lnTo>
                    <a:pt x="311" y="0"/>
                  </a:lnTo>
                  <a:lnTo>
                    <a:pt x="294" y="2"/>
                  </a:lnTo>
                  <a:lnTo>
                    <a:pt x="278" y="4"/>
                  </a:lnTo>
                  <a:lnTo>
                    <a:pt x="262" y="7"/>
                  </a:lnTo>
                  <a:lnTo>
                    <a:pt x="245" y="11"/>
                  </a:lnTo>
                  <a:lnTo>
                    <a:pt x="230" y="15"/>
                  </a:lnTo>
                  <a:lnTo>
                    <a:pt x="216" y="20"/>
                  </a:lnTo>
                  <a:lnTo>
                    <a:pt x="200" y="26"/>
                  </a:lnTo>
                  <a:lnTo>
                    <a:pt x="186" y="33"/>
                  </a:lnTo>
                  <a:lnTo>
                    <a:pt x="172" y="40"/>
                  </a:lnTo>
                  <a:lnTo>
                    <a:pt x="145" y="56"/>
                  </a:lnTo>
                  <a:lnTo>
                    <a:pt x="119" y="75"/>
                  </a:lnTo>
                  <a:lnTo>
                    <a:pt x="96" y="96"/>
                  </a:lnTo>
                  <a:lnTo>
                    <a:pt x="75" y="119"/>
                  </a:lnTo>
                  <a:lnTo>
                    <a:pt x="56" y="145"/>
                  </a:lnTo>
                  <a:lnTo>
                    <a:pt x="40" y="172"/>
                  </a:lnTo>
                  <a:lnTo>
                    <a:pt x="33" y="186"/>
                  </a:lnTo>
                  <a:lnTo>
                    <a:pt x="26" y="200"/>
                  </a:lnTo>
                  <a:lnTo>
                    <a:pt x="20" y="216"/>
                  </a:lnTo>
                  <a:lnTo>
                    <a:pt x="15" y="230"/>
                  </a:lnTo>
                  <a:lnTo>
                    <a:pt x="11" y="245"/>
                  </a:lnTo>
                  <a:lnTo>
                    <a:pt x="7" y="262"/>
                  </a:lnTo>
                  <a:lnTo>
                    <a:pt x="4" y="278"/>
                  </a:lnTo>
                  <a:lnTo>
                    <a:pt x="2" y="294"/>
                  </a:lnTo>
                  <a:lnTo>
                    <a:pt x="0" y="311"/>
                  </a:lnTo>
                  <a:lnTo>
                    <a:pt x="0" y="328"/>
                  </a:lnTo>
                  <a:lnTo>
                    <a:pt x="0" y="558"/>
                  </a:lnTo>
                  <a:lnTo>
                    <a:pt x="0" y="558"/>
                  </a:lnTo>
                  <a:lnTo>
                    <a:pt x="33" y="506"/>
                  </a:lnTo>
                  <a:lnTo>
                    <a:pt x="67" y="453"/>
                  </a:lnTo>
                  <a:lnTo>
                    <a:pt x="67" y="3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9" name="Freeform 31"/>
            <p:cNvSpPr>
              <a:spLocks noEditPoints="1"/>
            </p:cNvSpPr>
            <p:nvPr/>
          </p:nvSpPr>
          <p:spPr bwMode="auto">
            <a:xfrm>
              <a:off x="8464550" y="8704263"/>
              <a:ext cx="1158875" cy="1158875"/>
            </a:xfrm>
            <a:custGeom>
              <a:avLst/>
              <a:gdLst>
                <a:gd name="T0" fmla="*/ 2651 w 2920"/>
                <a:gd name="T1" fmla="*/ 616 h 2920"/>
                <a:gd name="T2" fmla="*/ 2415 w 2920"/>
                <a:gd name="T3" fmla="*/ 356 h 2920"/>
                <a:gd name="T4" fmla="*/ 2093 w 2920"/>
                <a:gd name="T5" fmla="*/ 144 h 2920"/>
                <a:gd name="T6" fmla="*/ 1750 w 2920"/>
                <a:gd name="T7" fmla="*/ 30 h 2920"/>
                <a:gd name="T8" fmla="*/ 1387 w 2920"/>
                <a:gd name="T9" fmla="*/ 3 h 2920"/>
                <a:gd name="T10" fmla="*/ 995 w 2920"/>
                <a:gd name="T11" fmla="*/ 76 h 2920"/>
                <a:gd name="T12" fmla="*/ 674 w 2920"/>
                <a:gd name="T13" fmla="*/ 229 h 2920"/>
                <a:gd name="T14" fmla="*/ 403 w 2920"/>
                <a:gd name="T15" fmla="*/ 454 h 2920"/>
                <a:gd name="T16" fmla="*/ 177 w 2920"/>
                <a:gd name="T17" fmla="*/ 765 h 2920"/>
                <a:gd name="T18" fmla="*/ 45 w 2920"/>
                <a:gd name="T19" fmla="*/ 1099 h 2920"/>
                <a:gd name="T20" fmla="*/ 0 w 2920"/>
                <a:gd name="T21" fmla="*/ 1460 h 2920"/>
                <a:gd name="T22" fmla="*/ 55 w 2920"/>
                <a:gd name="T23" fmla="*/ 1857 h 2920"/>
                <a:gd name="T24" fmla="*/ 193 w 2920"/>
                <a:gd name="T25" fmla="*/ 2185 h 2920"/>
                <a:gd name="T26" fmla="*/ 428 w 2920"/>
                <a:gd name="T27" fmla="*/ 2492 h 2920"/>
                <a:gd name="T28" fmla="*/ 704 w 2920"/>
                <a:gd name="T29" fmla="*/ 2709 h 2920"/>
                <a:gd name="T30" fmla="*/ 1028 w 2920"/>
                <a:gd name="T31" fmla="*/ 2854 h 2920"/>
                <a:gd name="T32" fmla="*/ 1423 w 2920"/>
                <a:gd name="T33" fmla="*/ 2919 h 2920"/>
                <a:gd name="T34" fmla="*/ 1786 w 2920"/>
                <a:gd name="T35" fmla="*/ 2883 h 2920"/>
                <a:gd name="T36" fmla="*/ 2124 w 2920"/>
                <a:gd name="T37" fmla="*/ 2760 h 2920"/>
                <a:gd name="T38" fmla="*/ 2441 w 2920"/>
                <a:gd name="T39" fmla="*/ 2541 h 2920"/>
                <a:gd name="T40" fmla="*/ 2671 w 2920"/>
                <a:gd name="T41" fmla="*/ 2274 h 2920"/>
                <a:gd name="T42" fmla="*/ 2831 w 2920"/>
                <a:gd name="T43" fmla="*/ 1960 h 2920"/>
                <a:gd name="T44" fmla="*/ 2915 w 2920"/>
                <a:gd name="T45" fmla="*/ 1570 h 2920"/>
                <a:gd name="T46" fmla="*/ 2897 w 2920"/>
                <a:gd name="T47" fmla="*/ 1205 h 2920"/>
                <a:gd name="T48" fmla="*/ 1679 w 2920"/>
                <a:gd name="T49" fmla="*/ 765 h 2920"/>
                <a:gd name="T50" fmla="*/ 2155 w 2920"/>
                <a:gd name="T51" fmla="*/ 295 h 2920"/>
                <a:gd name="T52" fmla="*/ 2545 w 2920"/>
                <a:gd name="T53" fmla="*/ 646 h 2920"/>
                <a:gd name="T54" fmla="*/ 2774 w 2920"/>
                <a:gd name="T55" fmla="*/ 1125 h 2920"/>
                <a:gd name="T56" fmla="*/ 1974 w 2920"/>
                <a:gd name="T57" fmla="*/ 946 h 2920"/>
                <a:gd name="T58" fmla="*/ 1679 w 2920"/>
                <a:gd name="T59" fmla="*/ 765 h 2920"/>
                <a:gd name="T60" fmla="*/ 1241 w 2920"/>
                <a:gd name="T61" fmla="*/ 765 h 2920"/>
                <a:gd name="T62" fmla="*/ 915 w 2920"/>
                <a:gd name="T63" fmla="*/ 978 h 2920"/>
                <a:gd name="T64" fmla="*/ 158 w 2920"/>
                <a:gd name="T65" fmla="*/ 1077 h 2920"/>
                <a:gd name="T66" fmla="*/ 405 w 2920"/>
                <a:gd name="T67" fmla="*/ 608 h 2920"/>
                <a:gd name="T68" fmla="*/ 808 w 2920"/>
                <a:gd name="T69" fmla="*/ 271 h 2920"/>
                <a:gd name="T70" fmla="*/ 765 w 2920"/>
                <a:gd name="T71" fmla="*/ 1679 h 2920"/>
                <a:gd name="T72" fmla="*/ 946 w 2920"/>
                <a:gd name="T73" fmla="*/ 1974 h 2920"/>
                <a:gd name="T74" fmla="*/ 1174 w 2920"/>
                <a:gd name="T75" fmla="*/ 2786 h 2920"/>
                <a:gd name="T76" fmla="*/ 686 w 2920"/>
                <a:gd name="T77" fmla="*/ 2573 h 2920"/>
                <a:gd name="T78" fmla="*/ 320 w 2920"/>
                <a:gd name="T79" fmla="*/ 2195 h 2920"/>
                <a:gd name="T80" fmla="*/ 134 w 2920"/>
                <a:gd name="T81" fmla="*/ 1746 h 2920"/>
                <a:gd name="T82" fmla="*/ 997 w 2920"/>
                <a:gd name="T83" fmla="*/ 1879 h 2920"/>
                <a:gd name="T84" fmla="*/ 848 w 2920"/>
                <a:gd name="T85" fmla="*/ 1582 h 2920"/>
                <a:gd name="T86" fmla="*/ 862 w 2920"/>
                <a:gd name="T87" fmla="*/ 1278 h 2920"/>
                <a:gd name="T88" fmla="*/ 1018 w 2920"/>
                <a:gd name="T89" fmla="*/ 1018 h 2920"/>
                <a:gd name="T90" fmla="*/ 1308 w 2920"/>
                <a:gd name="T91" fmla="*/ 854 h 2920"/>
                <a:gd name="T92" fmla="*/ 1612 w 2920"/>
                <a:gd name="T93" fmla="*/ 854 h 2920"/>
                <a:gd name="T94" fmla="*/ 1902 w 2920"/>
                <a:gd name="T95" fmla="*/ 1018 h 2920"/>
                <a:gd name="T96" fmla="*/ 2058 w 2920"/>
                <a:gd name="T97" fmla="*/ 1278 h 2920"/>
                <a:gd name="T98" fmla="*/ 2072 w 2920"/>
                <a:gd name="T99" fmla="*/ 1582 h 2920"/>
                <a:gd name="T100" fmla="*/ 1923 w 2920"/>
                <a:gd name="T101" fmla="*/ 1879 h 2920"/>
                <a:gd name="T102" fmla="*/ 1671 w 2920"/>
                <a:gd name="T103" fmla="*/ 2048 h 2920"/>
                <a:gd name="T104" fmla="*/ 1367 w 2920"/>
                <a:gd name="T105" fmla="*/ 2077 h 2920"/>
                <a:gd name="T106" fmla="*/ 1064 w 2920"/>
                <a:gd name="T107" fmla="*/ 1943 h 2920"/>
                <a:gd name="T108" fmla="*/ 1799 w 2920"/>
                <a:gd name="T109" fmla="*/ 2104 h 2920"/>
                <a:gd name="T110" fmla="*/ 2104 w 2920"/>
                <a:gd name="T111" fmla="*/ 1799 h 2920"/>
                <a:gd name="T112" fmla="*/ 2693 w 2920"/>
                <a:gd name="T113" fmla="*/ 2026 h 2920"/>
                <a:gd name="T114" fmla="*/ 2384 w 2920"/>
                <a:gd name="T115" fmla="*/ 2452 h 2920"/>
                <a:gd name="T116" fmla="*/ 1935 w 2920"/>
                <a:gd name="T117" fmla="*/ 273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0" h="2920">
                  <a:moveTo>
                    <a:pt x="2804" y="892"/>
                  </a:moveTo>
                  <a:lnTo>
                    <a:pt x="2804" y="892"/>
                  </a:lnTo>
                  <a:lnTo>
                    <a:pt x="2791" y="860"/>
                  </a:lnTo>
                  <a:lnTo>
                    <a:pt x="2776" y="827"/>
                  </a:lnTo>
                  <a:lnTo>
                    <a:pt x="2760" y="796"/>
                  </a:lnTo>
                  <a:lnTo>
                    <a:pt x="2743" y="765"/>
                  </a:lnTo>
                  <a:lnTo>
                    <a:pt x="2727" y="735"/>
                  </a:lnTo>
                  <a:lnTo>
                    <a:pt x="2709" y="704"/>
                  </a:lnTo>
                  <a:lnTo>
                    <a:pt x="2691" y="674"/>
                  </a:lnTo>
                  <a:lnTo>
                    <a:pt x="2671" y="646"/>
                  </a:lnTo>
                  <a:lnTo>
                    <a:pt x="2651" y="616"/>
                  </a:lnTo>
                  <a:lnTo>
                    <a:pt x="2630" y="588"/>
                  </a:lnTo>
                  <a:lnTo>
                    <a:pt x="2609" y="561"/>
                  </a:lnTo>
                  <a:lnTo>
                    <a:pt x="2588" y="532"/>
                  </a:lnTo>
                  <a:lnTo>
                    <a:pt x="2564" y="505"/>
                  </a:lnTo>
                  <a:lnTo>
                    <a:pt x="2541" y="479"/>
                  </a:lnTo>
                  <a:lnTo>
                    <a:pt x="2517" y="454"/>
                  </a:lnTo>
                  <a:lnTo>
                    <a:pt x="2492" y="428"/>
                  </a:lnTo>
                  <a:lnTo>
                    <a:pt x="2492" y="428"/>
                  </a:lnTo>
                  <a:lnTo>
                    <a:pt x="2466" y="403"/>
                  </a:lnTo>
                  <a:lnTo>
                    <a:pt x="2441" y="379"/>
                  </a:lnTo>
                  <a:lnTo>
                    <a:pt x="2415" y="356"/>
                  </a:lnTo>
                  <a:lnTo>
                    <a:pt x="2388" y="332"/>
                  </a:lnTo>
                  <a:lnTo>
                    <a:pt x="2359" y="311"/>
                  </a:lnTo>
                  <a:lnTo>
                    <a:pt x="2332" y="290"/>
                  </a:lnTo>
                  <a:lnTo>
                    <a:pt x="2304" y="269"/>
                  </a:lnTo>
                  <a:lnTo>
                    <a:pt x="2274" y="249"/>
                  </a:lnTo>
                  <a:lnTo>
                    <a:pt x="2246" y="229"/>
                  </a:lnTo>
                  <a:lnTo>
                    <a:pt x="2216" y="211"/>
                  </a:lnTo>
                  <a:lnTo>
                    <a:pt x="2185" y="193"/>
                  </a:lnTo>
                  <a:lnTo>
                    <a:pt x="2155" y="177"/>
                  </a:lnTo>
                  <a:lnTo>
                    <a:pt x="2124" y="160"/>
                  </a:lnTo>
                  <a:lnTo>
                    <a:pt x="2093" y="144"/>
                  </a:lnTo>
                  <a:lnTo>
                    <a:pt x="2060" y="129"/>
                  </a:lnTo>
                  <a:lnTo>
                    <a:pt x="2028" y="116"/>
                  </a:lnTo>
                  <a:lnTo>
                    <a:pt x="2028" y="116"/>
                  </a:lnTo>
                  <a:lnTo>
                    <a:pt x="1995" y="102"/>
                  </a:lnTo>
                  <a:lnTo>
                    <a:pt x="1960" y="89"/>
                  </a:lnTo>
                  <a:lnTo>
                    <a:pt x="1925" y="76"/>
                  </a:lnTo>
                  <a:lnTo>
                    <a:pt x="1892" y="66"/>
                  </a:lnTo>
                  <a:lnTo>
                    <a:pt x="1857" y="55"/>
                  </a:lnTo>
                  <a:lnTo>
                    <a:pt x="1821" y="45"/>
                  </a:lnTo>
                  <a:lnTo>
                    <a:pt x="1786" y="37"/>
                  </a:lnTo>
                  <a:lnTo>
                    <a:pt x="1750" y="30"/>
                  </a:lnTo>
                  <a:lnTo>
                    <a:pt x="1715" y="23"/>
                  </a:lnTo>
                  <a:lnTo>
                    <a:pt x="1679" y="17"/>
                  </a:lnTo>
                  <a:lnTo>
                    <a:pt x="1643" y="12"/>
                  </a:lnTo>
                  <a:lnTo>
                    <a:pt x="1607" y="8"/>
                  </a:lnTo>
                  <a:lnTo>
                    <a:pt x="1570" y="5"/>
                  </a:lnTo>
                  <a:lnTo>
                    <a:pt x="1533" y="3"/>
                  </a:lnTo>
                  <a:lnTo>
                    <a:pt x="1497" y="1"/>
                  </a:lnTo>
                  <a:lnTo>
                    <a:pt x="1460" y="0"/>
                  </a:lnTo>
                  <a:lnTo>
                    <a:pt x="1460" y="0"/>
                  </a:lnTo>
                  <a:lnTo>
                    <a:pt x="1423" y="1"/>
                  </a:lnTo>
                  <a:lnTo>
                    <a:pt x="1387" y="3"/>
                  </a:lnTo>
                  <a:lnTo>
                    <a:pt x="1350" y="5"/>
                  </a:lnTo>
                  <a:lnTo>
                    <a:pt x="1313" y="8"/>
                  </a:lnTo>
                  <a:lnTo>
                    <a:pt x="1277" y="12"/>
                  </a:lnTo>
                  <a:lnTo>
                    <a:pt x="1241" y="17"/>
                  </a:lnTo>
                  <a:lnTo>
                    <a:pt x="1205" y="23"/>
                  </a:lnTo>
                  <a:lnTo>
                    <a:pt x="1170" y="30"/>
                  </a:lnTo>
                  <a:lnTo>
                    <a:pt x="1134" y="37"/>
                  </a:lnTo>
                  <a:lnTo>
                    <a:pt x="1099" y="45"/>
                  </a:lnTo>
                  <a:lnTo>
                    <a:pt x="1063" y="55"/>
                  </a:lnTo>
                  <a:lnTo>
                    <a:pt x="1028" y="66"/>
                  </a:lnTo>
                  <a:lnTo>
                    <a:pt x="995" y="76"/>
                  </a:lnTo>
                  <a:lnTo>
                    <a:pt x="960" y="89"/>
                  </a:lnTo>
                  <a:lnTo>
                    <a:pt x="925" y="102"/>
                  </a:lnTo>
                  <a:lnTo>
                    <a:pt x="892" y="116"/>
                  </a:lnTo>
                  <a:lnTo>
                    <a:pt x="892" y="116"/>
                  </a:lnTo>
                  <a:lnTo>
                    <a:pt x="860" y="129"/>
                  </a:lnTo>
                  <a:lnTo>
                    <a:pt x="827" y="144"/>
                  </a:lnTo>
                  <a:lnTo>
                    <a:pt x="796" y="160"/>
                  </a:lnTo>
                  <a:lnTo>
                    <a:pt x="765" y="177"/>
                  </a:lnTo>
                  <a:lnTo>
                    <a:pt x="735" y="193"/>
                  </a:lnTo>
                  <a:lnTo>
                    <a:pt x="704" y="211"/>
                  </a:lnTo>
                  <a:lnTo>
                    <a:pt x="674" y="229"/>
                  </a:lnTo>
                  <a:lnTo>
                    <a:pt x="646" y="249"/>
                  </a:lnTo>
                  <a:lnTo>
                    <a:pt x="616" y="269"/>
                  </a:lnTo>
                  <a:lnTo>
                    <a:pt x="588" y="290"/>
                  </a:lnTo>
                  <a:lnTo>
                    <a:pt x="561" y="311"/>
                  </a:lnTo>
                  <a:lnTo>
                    <a:pt x="532" y="332"/>
                  </a:lnTo>
                  <a:lnTo>
                    <a:pt x="505" y="356"/>
                  </a:lnTo>
                  <a:lnTo>
                    <a:pt x="479" y="379"/>
                  </a:lnTo>
                  <a:lnTo>
                    <a:pt x="454" y="403"/>
                  </a:lnTo>
                  <a:lnTo>
                    <a:pt x="428" y="428"/>
                  </a:lnTo>
                  <a:lnTo>
                    <a:pt x="428" y="428"/>
                  </a:lnTo>
                  <a:lnTo>
                    <a:pt x="403" y="454"/>
                  </a:lnTo>
                  <a:lnTo>
                    <a:pt x="379" y="479"/>
                  </a:lnTo>
                  <a:lnTo>
                    <a:pt x="356" y="505"/>
                  </a:lnTo>
                  <a:lnTo>
                    <a:pt x="332" y="532"/>
                  </a:lnTo>
                  <a:lnTo>
                    <a:pt x="311" y="561"/>
                  </a:lnTo>
                  <a:lnTo>
                    <a:pt x="290" y="588"/>
                  </a:lnTo>
                  <a:lnTo>
                    <a:pt x="269" y="616"/>
                  </a:lnTo>
                  <a:lnTo>
                    <a:pt x="249" y="646"/>
                  </a:lnTo>
                  <a:lnTo>
                    <a:pt x="229" y="674"/>
                  </a:lnTo>
                  <a:lnTo>
                    <a:pt x="211" y="704"/>
                  </a:lnTo>
                  <a:lnTo>
                    <a:pt x="193" y="735"/>
                  </a:lnTo>
                  <a:lnTo>
                    <a:pt x="177" y="765"/>
                  </a:lnTo>
                  <a:lnTo>
                    <a:pt x="160" y="796"/>
                  </a:lnTo>
                  <a:lnTo>
                    <a:pt x="144" y="827"/>
                  </a:lnTo>
                  <a:lnTo>
                    <a:pt x="129" y="860"/>
                  </a:lnTo>
                  <a:lnTo>
                    <a:pt x="116" y="892"/>
                  </a:lnTo>
                  <a:lnTo>
                    <a:pt x="116" y="892"/>
                  </a:lnTo>
                  <a:lnTo>
                    <a:pt x="102" y="925"/>
                  </a:lnTo>
                  <a:lnTo>
                    <a:pt x="89" y="960"/>
                  </a:lnTo>
                  <a:lnTo>
                    <a:pt x="76" y="995"/>
                  </a:lnTo>
                  <a:lnTo>
                    <a:pt x="66" y="1028"/>
                  </a:lnTo>
                  <a:lnTo>
                    <a:pt x="55" y="1063"/>
                  </a:lnTo>
                  <a:lnTo>
                    <a:pt x="45" y="1099"/>
                  </a:lnTo>
                  <a:lnTo>
                    <a:pt x="37" y="1134"/>
                  </a:lnTo>
                  <a:lnTo>
                    <a:pt x="30" y="1170"/>
                  </a:lnTo>
                  <a:lnTo>
                    <a:pt x="23" y="1205"/>
                  </a:lnTo>
                  <a:lnTo>
                    <a:pt x="17" y="1241"/>
                  </a:lnTo>
                  <a:lnTo>
                    <a:pt x="12" y="1277"/>
                  </a:lnTo>
                  <a:lnTo>
                    <a:pt x="8" y="1313"/>
                  </a:lnTo>
                  <a:lnTo>
                    <a:pt x="5" y="1350"/>
                  </a:lnTo>
                  <a:lnTo>
                    <a:pt x="3" y="1387"/>
                  </a:lnTo>
                  <a:lnTo>
                    <a:pt x="1" y="1423"/>
                  </a:lnTo>
                  <a:lnTo>
                    <a:pt x="0" y="1460"/>
                  </a:lnTo>
                  <a:lnTo>
                    <a:pt x="0" y="1460"/>
                  </a:lnTo>
                  <a:lnTo>
                    <a:pt x="1" y="1497"/>
                  </a:lnTo>
                  <a:lnTo>
                    <a:pt x="3" y="1533"/>
                  </a:lnTo>
                  <a:lnTo>
                    <a:pt x="5" y="1570"/>
                  </a:lnTo>
                  <a:lnTo>
                    <a:pt x="8" y="1607"/>
                  </a:lnTo>
                  <a:lnTo>
                    <a:pt x="12" y="1643"/>
                  </a:lnTo>
                  <a:lnTo>
                    <a:pt x="17" y="1679"/>
                  </a:lnTo>
                  <a:lnTo>
                    <a:pt x="23" y="1715"/>
                  </a:lnTo>
                  <a:lnTo>
                    <a:pt x="30" y="1750"/>
                  </a:lnTo>
                  <a:lnTo>
                    <a:pt x="37" y="1786"/>
                  </a:lnTo>
                  <a:lnTo>
                    <a:pt x="45" y="1821"/>
                  </a:lnTo>
                  <a:lnTo>
                    <a:pt x="55" y="1857"/>
                  </a:lnTo>
                  <a:lnTo>
                    <a:pt x="66" y="1892"/>
                  </a:lnTo>
                  <a:lnTo>
                    <a:pt x="76" y="1925"/>
                  </a:lnTo>
                  <a:lnTo>
                    <a:pt x="89" y="1960"/>
                  </a:lnTo>
                  <a:lnTo>
                    <a:pt x="102" y="1995"/>
                  </a:lnTo>
                  <a:lnTo>
                    <a:pt x="116" y="2028"/>
                  </a:lnTo>
                  <a:lnTo>
                    <a:pt x="116" y="2028"/>
                  </a:lnTo>
                  <a:lnTo>
                    <a:pt x="129" y="2060"/>
                  </a:lnTo>
                  <a:lnTo>
                    <a:pt x="144" y="2093"/>
                  </a:lnTo>
                  <a:lnTo>
                    <a:pt x="160" y="2124"/>
                  </a:lnTo>
                  <a:lnTo>
                    <a:pt x="177" y="2155"/>
                  </a:lnTo>
                  <a:lnTo>
                    <a:pt x="193" y="2185"/>
                  </a:lnTo>
                  <a:lnTo>
                    <a:pt x="211" y="2216"/>
                  </a:lnTo>
                  <a:lnTo>
                    <a:pt x="229" y="2246"/>
                  </a:lnTo>
                  <a:lnTo>
                    <a:pt x="249" y="2274"/>
                  </a:lnTo>
                  <a:lnTo>
                    <a:pt x="269" y="2304"/>
                  </a:lnTo>
                  <a:lnTo>
                    <a:pt x="290" y="2332"/>
                  </a:lnTo>
                  <a:lnTo>
                    <a:pt x="311" y="2359"/>
                  </a:lnTo>
                  <a:lnTo>
                    <a:pt x="332" y="2388"/>
                  </a:lnTo>
                  <a:lnTo>
                    <a:pt x="356" y="2415"/>
                  </a:lnTo>
                  <a:lnTo>
                    <a:pt x="379" y="2441"/>
                  </a:lnTo>
                  <a:lnTo>
                    <a:pt x="403" y="2466"/>
                  </a:lnTo>
                  <a:lnTo>
                    <a:pt x="428" y="2492"/>
                  </a:lnTo>
                  <a:lnTo>
                    <a:pt x="428" y="2492"/>
                  </a:lnTo>
                  <a:lnTo>
                    <a:pt x="454" y="2517"/>
                  </a:lnTo>
                  <a:lnTo>
                    <a:pt x="479" y="2541"/>
                  </a:lnTo>
                  <a:lnTo>
                    <a:pt x="505" y="2564"/>
                  </a:lnTo>
                  <a:lnTo>
                    <a:pt x="532" y="2588"/>
                  </a:lnTo>
                  <a:lnTo>
                    <a:pt x="561" y="2609"/>
                  </a:lnTo>
                  <a:lnTo>
                    <a:pt x="588" y="2630"/>
                  </a:lnTo>
                  <a:lnTo>
                    <a:pt x="616" y="2651"/>
                  </a:lnTo>
                  <a:lnTo>
                    <a:pt x="646" y="2671"/>
                  </a:lnTo>
                  <a:lnTo>
                    <a:pt x="674" y="2691"/>
                  </a:lnTo>
                  <a:lnTo>
                    <a:pt x="704" y="2709"/>
                  </a:lnTo>
                  <a:lnTo>
                    <a:pt x="735" y="2727"/>
                  </a:lnTo>
                  <a:lnTo>
                    <a:pt x="765" y="2743"/>
                  </a:lnTo>
                  <a:lnTo>
                    <a:pt x="796" y="2760"/>
                  </a:lnTo>
                  <a:lnTo>
                    <a:pt x="827" y="2776"/>
                  </a:lnTo>
                  <a:lnTo>
                    <a:pt x="860" y="2791"/>
                  </a:lnTo>
                  <a:lnTo>
                    <a:pt x="892" y="2804"/>
                  </a:lnTo>
                  <a:lnTo>
                    <a:pt x="892" y="2804"/>
                  </a:lnTo>
                  <a:lnTo>
                    <a:pt x="925" y="2818"/>
                  </a:lnTo>
                  <a:lnTo>
                    <a:pt x="960" y="2831"/>
                  </a:lnTo>
                  <a:lnTo>
                    <a:pt x="995" y="2844"/>
                  </a:lnTo>
                  <a:lnTo>
                    <a:pt x="1028" y="2854"/>
                  </a:lnTo>
                  <a:lnTo>
                    <a:pt x="1063" y="2865"/>
                  </a:lnTo>
                  <a:lnTo>
                    <a:pt x="1099" y="2875"/>
                  </a:lnTo>
                  <a:lnTo>
                    <a:pt x="1134" y="2883"/>
                  </a:lnTo>
                  <a:lnTo>
                    <a:pt x="1170" y="2890"/>
                  </a:lnTo>
                  <a:lnTo>
                    <a:pt x="1205" y="2897"/>
                  </a:lnTo>
                  <a:lnTo>
                    <a:pt x="1241" y="2903"/>
                  </a:lnTo>
                  <a:lnTo>
                    <a:pt x="1277" y="2908"/>
                  </a:lnTo>
                  <a:lnTo>
                    <a:pt x="1313" y="2912"/>
                  </a:lnTo>
                  <a:lnTo>
                    <a:pt x="1350" y="2915"/>
                  </a:lnTo>
                  <a:lnTo>
                    <a:pt x="1387" y="2917"/>
                  </a:lnTo>
                  <a:lnTo>
                    <a:pt x="1423" y="2919"/>
                  </a:lnTo>
                  <a:lnTo>
                    <a:pt x="1460" y="2920"/>
                  </a:lnTo>
                  <a:lnTo>
                    <a:pt x="1460" y="2920"/>
                  </a:lnTo>
                  <a:lnTo>
                    <a:pt x="1497" y="2919"/>
                  </a:lnTo>
                  <a:lnTo>
                    <a:pt x="1533" y="2917"/>
                  </a:lnTo>
                  <a:lnTo>
                    <a:pt x="1570" y="2915"/>
                  </a:lnTo>
                  <a:lnTo>
                    <a:pt x="1607" y="2912"/>
                  </a:lnTo>
                  <a:lnTo>
                    <a:pt x="1643" y="2908"/>
                  </a:lnTo>
                  <a:lnTo>
                    <a:pt x="1679" y="2903"/>
                  </a:lnTo>
                  <a:lnTo>
                    <a:pt x="1715" y="2897"/>
                  </a:lnTo>
                  <a:lnTo>
                    <a:pt x="1750" y="2890"/>
                  </a:lnTo>
                  <a:lnTo>
                    <a:pt x="1786" y="2883"/>
                  </a:lnTo>
                  <a:lnTo>
                    <a:pt x="1821" y="2875"/>
                  </a:lnTo>
                  <a:lnTo>
                    <a:pt x="1857" y="2865"/>
                  </a:lnTo>
                  <a:lnTo>
                    <a:pt x="1892" y="2854"/>
                  </a:lnTo>
                  <a:lnTo>
                    <a:pt x="1925" y="2844"/>
                  </a:lnTo>
                  <a:lnTo>
                    <a:pt x="1960" y="2831"/>
                  </a:lnTo>
                  <a:lnTo>
                    <a:pt x="1995" y="2818"/>
                  </a:lnTo>
                  <a:lnTo>
                    <a:pt x="2028" y="2804"/>
                  </a:lnTo>
                  <a:lnTo>
                    <a:pt x="2028" y="2804"/>
                  </a:lnTo>
                  <a:lnTo>
                    <a:pt x="2060" y="2791"/>
                  </a:lnTo>
                  <a:lnTo>
                    <a:pt x="2093" y="2776"/>
                  </a:lnTo>
                  <a:lnTo>
                    <a:pt x="2124" y="2760"/>
                  </a:lnTo>
                  <a:lnTo>
                    <a:pt x="2155" y="2743"/>
                  </a:lnTo>
                  <a:lnTo>
                    <a:pt x="2185" y="2727"/>
                  </a:lnTo>
                  <a:lnTo>
                    <a:pt x="2216" y="2709"/>
                  </a:lnTo>
                  <a:lnTo>
                    <a:pt x="2246" y="2691"/>
                  </a:lnTo>
                  <a:lnTo>
                    <a:pt x="2274" y="2671"/>
                  </a:lnTo>
                  <a:lnTo>
                    <a:pt x="2304" y="2651"/>
                  </a:lnTo>
                  <a:lnTo>
                    <a:pt x="2332" y="2630"/>
                  </a:lnTo>
                  <a:lnTo>
                    <a:pt x="2359" y="2609"/>
                  </a:lnTo>
                  <a:lnTo>
                    <a:pt x="2388" y="2588"/>
                  </a:lnTo>
                  <a:lnTo>
                    <a:pt x="2415" y="2564"/>
                  </a:lnTo>
                  <a:lnTo>
                    <a:pt x="2441" y="2541"/>
                  </a:lnTo>
                  <a:lnTo>
                    <a:pt x="2466" y="2517"/>
                  </a:lnTo>
                  <a:lnTo>
                    <a:pt x="2492" y="2492"/>
                  </a:lnTo>
                  <a:lnTo>
                    <a:pt x="2492" y="2492"/>
                  </a:lnTo>
                  <a:lnTo>
                    <a:pt x="2517" y="2466"/>
                  </a:lnTo>
                  <a:lnTo>
                    <a:pt x="2541" y="2441"/>
                  </a:lnTo>
                  <a:lnTo>
                    <a:pt x="2564" y="2415"/>
                  </a:lnTo>
                  <a:lnTo>
                    <a:pt x="2588" y="2388"/>
                  </a:lnTo>
                  <a:lnTo>
                    <a:pt x="2609" y="2359"/>
                  </a:lnTo>
                  <a:lnTo>
                    <a:pt x="2630" y="2332"/>
                  </a:lnTo>
                  <a:lnTo>
                    <a:pt x="2651" y="2304"/>
                  </a:lnTo>
                  <a:lnTo>
                    <a:pt x="2671" y="2274"/>
                  </a:lnTo>
                  <a:lnTo>
                    <a:pt x="2691" y="2246"/>
                  </a:lnTo>
                  <a:lnTo>
                    <a:pt x="2709" y="2216"/>
                  </a:lnTo>
                  <a:lnTo>
                    <a:pt x="2727" y="2185"/>
                  </a:lnTo>
                  <a:lnTo>
                    <a:pt x="2743" y="2155"/>
                  </a:lnTo>
                  <a:lnTo>
                    <a:pt x="2760" y="2124"/>
                  </a:lnTo>
                  <a:lnTo>
                    <a:pt x="2776" y="2093"/>
                  </a:lnTo>
                  <a:lnTo>
                    <a:pt x="2791" y="2060"/>
                  </a:lnTo>
                  <a:lnTo>
                    <a:pt x="2804" y="2028"/>
                  </a:lnTo>
                  <a:lnTo>
                    <a:pt x="2804" y="2028"/>
                  </a:lnTo>
                  <a:lnTo>
                    <a:pt x="2818" y="1995"/>
                  </a:lnTo>
                  <a:lnTo>
                    <a:pt x="2831" y="1960"/>
                  </a:lnTo>
                  <a:lnTo>
                    <a:pt x="2844" y="1925"/>
                  </a:lnTo>
                  <a:lnTo>
                    <a:pt x="2854" y="1892"/>
                  </a:lnTo>
                  <a:lnTo>
                    <a:pt x="2865" y="1857"/>
                  </a:lnTo>
                  <a:lnTo>
                    <a:pt x="2875" y="1821"/>
                  </a:lnTo>
                  <a:lnTo>
                    <a:pt x="2883" y="1786"/>
                  </a:lnTo>
                  <a:lnTo>
                    <a:pt x="2890" y="1750"/>
                  </a:lnTo>
                  <a:lnTo>
                    <a:pt x="2897" y="1715"/>
                  </a:lnTo>
                  <a:lnTo>
                    <a:pt x="2903" y="1679"/>
                  </a:lnTo>
                  <a:lnTo>
                    <a:pt x="2908" y="1643"/>
                  </a:lnTo>
                  <a:lnTo>
                    <a:pt x="2912" y="1607"/>
                  </a:lnTo>
                  <a:lnTo>
                    <a:pt x="2915" y="1570"/>
                  </a:lnTo>
                  <a:lnTo>
                    <a:pt x="2917" y="1533"/>
                  </a:lnTo>
                  <a:lnTo>
                    <a:pt x="2919" y="1497"/>
                  </a:lnTo>
                  <a:lnTo>
                    <a:pt x="2920" y="1460"/>
                  </a:lnTo>
                  <a:lnTo>
                    <a:pt x="2920" y="1460"/>
                  </a:lnTo>
                  <a:lnTo>
                    <a:pt x="2919" y="1423"/>
                  </a:lnTo>
                  <a:lnTo>
                    <a:pt x="2917" y="1387"/>
                  </a:lnTo>
                  <a:lnTo>
                    <a:pt x="2915" y="1350"/>
                  </a:lnTo>
                  <a:lnTo>
                    <a:pt x="2912" y="1313"/>
                  </a:lnTo>
                  <a:lnTo>
                    <a:pt x="2908" y="1277"/>
                  </a:lnTo>
                  <a:lnTo>
                    <a:pt x="2903" y="1241"/>
                  </a:lnTo>
                  <a:lnTo>
                    <a:pt x="2897" y="1205"/>
                  </a:lnTo>
                  <a:lnTo>
                    <a:pt x="2890" y="1170"/>
                  </a:lnTo>
                  <a:lnTo>
                    <a:pt x="2883" y="1134"/>
                  </a:lnTo>
                  <a:lnTo>
                    <a:pt x="2875" y="1099"/>
                  </a:lnTo>
                  <a:lnTo>
                    <a:pt x="2865" y="1063"/>
                  </a:lnTo>
                  <a:lnTo>
                    <a:pt x="2854" y="1028"/>
                  </a:lnTo>
                  <a:lnTo>
                    <a:pt x="2844" y="995"/>
                  </a:lnTo>
                  <a:lnTo>
                    <a:pt x="2831" y="960"/>
                  </a:lnTo>
                  <a:lnTo>
                    <a:pt x="2818" y="925"/>
                  </a:lnTo>
                  <a:lnTo>
                    <a:pt x="2804" y="892"/>
                  </a:lnTo>
                  <a:lnTo>
                    <a:pt x="2804" y="892"/>
                  </a:lnTo>
                  <a:close/>
                  <a:moveTo>
                    <a:pt x="1679" y="765"/>
                  </a:moveTo>
                  <a:lnTo>
                    <a:pt x="1746" y="134"/>
                  </a:lnTo>
                  <a:lnTo>
                    <a:pt x="1746" y="134"/>
                  </a:lnTo>
                  <a:lnTo>
                    <a:pt x="1795" y="146"/>
                  </a:lnTo>
                  <a:lnTo>
                    <a:pt x="1843" y="158"/>
                  </a:lnTo>
                  <a:lnTo>
                    <a:pt x="1889" y="173"/>
                  </a:lnTo>
                  <a:lnTo>
                    <a:pt x="1935" y="189"/>
                  </a:lnTo>
                  <a:lnTo>
                    <a:pt x="1981" y="207"/>
                  </a:lnTo>
                  <a:lnTo>
                    <a:pt x="2026" y="227"/>
                  </a:lnTo>
                  <a:lnTo>
                    <a:pt x="2070" y="247"/>
                  </a:lnTo>
                  <a:lnTo>
                    <a:pt x="2112" y="271"/>
                  </a:lnTo>
                  <a:lnTo>
                    <a:pt x="2155" y="295"/>
                  </a:lnTo>
                  <a:lnTo>
                    <a:pt x="2195" y="320"/>
                  </a:lnTo>
                  <a:lnTo>
                    <a:pt x="2234" y="347"/>
                  </a:lnTo>
                  <a:lnTo>
                    <a:pt x="2274" y="375"/>
                  </a:lnTo>
                  <a:lnTo>
                    <a:pt x="2312" y="405"/>
                  </a:lnTo>
                  <a:lnTo>
                    <a:pt x="2349" y="436"/>
                  </a:lnTo>
                  <a:lnTo>
                    <a:pt x="2384" y="468"/>
                  </a:lnTo>
                  <a:lnTo>
                    <a:pt x="2419" y="501"/>
                  </a:lnTo>
                  <a:lnTo>
                    <a:pt x="2452" y="536"/>
                  </a:lnTo>
                  <a:lnTo>
                    <a:pt x="2484" y="571"/>
                  </a:lnTo>
                  <a:lnTo>
                    <a:pt x="2515" y="608"/>
                  </a:lnTo>
                  <a:lnTo>
                    <a:pt x="2545" y="646"/>
                  </a:lnTo>
                  <a:lnTo>
                    <a:pt x="2573" y="686"/>
                  </a:lnTo>
                  <a:lnTo>
                    <a:pt x="2600" y="725"/>
                  </a:lnTo>
                  <a:lnTo>
                    <a:pt x="2625" y="765"/>
                  </a:lnTo>
                  <a:lnTo>
                    <a:pt x="2649" y="808"/>
                  </a:lnTo>
                  <a:lnTo>
                    <a:pt x="2673" y="850"/>
                  </a:lnTo>
                  <a:lnTo>
                    <a:pt x="2693" y="894"/>
                  </a:lnTo>
                  <a:lnTo>
                    <a:pt x="2713" y="939"/>
                  </a:lnTo>
                  <a:lnTo>
                    <a:pt x="2731" y="985"/>
                  </a:lnTo>
                  <a:lnTo>
                    <a:pt x="2747" y="1031"/>
                  </a:lnTo>
                  <a:lnTo>
                    <a:pt x="2762" y="1077"/>
                  </a:lnTo>
                  <a:lnTo>
                    <a:pt x="2774" y="1125"/>
                  </a:lnTo>
                  <a:lnTo>
                    <a:pt x="2786" y="1174"/>
                  </a:lnTo>
                  <a:lnTo>
                    <a:pt x="2155" y="1241"/>
                  </a:lnTo>
                  <a:lnTo>
                    <a:pt x="2155" y="1241"/>
                  </a:lnTo>
                  <a:lnTo>
                    <a:pt x="2140" y="1200"/>
                  </a:lnTo>
                  <a:lnTo>
                    <a:pt x="2124" y="1160"/>
                  </a:lnTo>
                  <a:lnTo>
                    <a:pt x="2104" y="1121"/>
                  </a:lnTo>
                  <a:lnTo>
                    <a:pt x="2082" y="1084"/>
                  </a:lnTo>
                  <a:lnTo>
                    <a:pt x="2059" y="1046"/>
                  </a:lnTo>
                  <a:lnTo>
                    <a:pt x="2033" y="1012"/>
                  </a:lnTo>
                  <a:lnTo>
                    <a:pt x="2005" y="978"/>
                  </a:lnTo>
                  <a:lnTo>
                    <a:pt x="1974" y="946"/>
                  </a:lnTo>
                  <a:lnTo>
                    <a:pt x="1974" y="946"/>
                  </a:lnTo>
                  <a:lnTo>
                    <a:pt x="1942" y="915"/>
                  </a:lnTo>
                  <a:lnTo>
                    <a:pt x="1908" y="887"/>
                  </a:lnTo>
                  <a:lnTo>
                    <a:pt x="1874" y="861"/>
                  </a:lnTo>
                  <a:lnTo>
                    <a:pt x="1836" y="838"/>
                  </a:lnTo>
                  <a:lnTo>
                    <a:pt x="1799" y="816"/>
                  </a:lnTo>
                  <a:lnTo>
                    <a:pt x="1760" y="796"/>
                  </a:lnTo>
                  <a:lnTo>
                    <a:pt x="1720" y="780"/>
                  </a:lnTo>
                  <a:lnTo>
                    <a:pt x="1679" y="765"/>
                  </a:lnTo>
                  <a:lnTo>
                    <a:pt x="1679" y="765"/>
                  </a:lnTo>
                  <a:lnTo>
                    <a:pt x="1679" y="765"/>
                  </a:lnTo>
                  <a:lnTo>
                    <a:pt x="1679" y="765"/>
                  </a:lnTo>
                  <a:close/>
                  <a:moveTo>
                    <a:pt x="121" y="1244"/>
                  </a:moveTo>
                  <a:lnTo>
                    <a:pt x="121" y="1244"/>
                  </a:lnTo>
                  <a:lnTo>
                    <a:pt x="128" y="1209"/>
                  </a:lnTo>
                  <a:lnTo>
                    <a:pt x="134" y="1174"/>
                  </a:lnTo>
                  <a:lnTo>
                    <a:pt x="134" y="1174"/>
                  </a:lnTo>
                  <a:lnTo>
                    <a:pt x="128" y="1209"/>
                  </a:lnTo>
                  <a:lnTo>
                    <a:pt x="121" y="1244"/>
                  </a:lnTo>
                  <a:lnTo>
                    <a:pt x="121" y="1244"/>
                  </a:lnTo>
                  <a:close/>
                  <a:moveTo>
                    <a:pt x="1174" y="134"/>
                  </a:moveTo>
                  <a:lnTo>
                    <a:pt x="1241" y="765"/>
                  </a:lnTo>
                  <a:lnTo>
                    <a:pt x="1241" y="765"/>
                  </a:lnTo>
                  <a:lnTo>
                    <a:pt x="1200" y="780"/>
                  </a:lnTo>
                  <a:lnTo>
                    <a:pt x="1160" y="796"/>
                  </a:lnTo>
                  <a:lnTo>
                    <a:pt x="1121" y="816"/>
                  </a:lnTo>
                  <a:lnTo>
                    <a:pt x="1084" y="838"/>
                  </a:lnTo>
                  <a:lnTo>
                    <a:pt x="1046" y="861"/>
                  </a:lnTo>
                  <a:lnTo>
                    <a:pt x="1012" y="887"/>
                  </a:lnTo>
                  <a:lnTo>
                    <a:pt x="978" y="915"/>
                  </a:lnTo>
                  <a:lnTo>
                    <a:pt x="946" y="946"/>
                  </a:lnTo>
                  <a:lnTo>
                    <a:pt x="946" y="946"/>
                  </a:lnTo>
                  <a:lnTo>
                    <a:pt x="915" y="978"/>
                  </a:lnTo>
                  <a:lnTo>
                    <a:pt x="887" y="1012"/>
                  </a:lnTo>
                  <a:lnTo>
                    <a:pt x="861" y="1046"/>
                  </a:lnTo>
                  <a:lnTo>
                    <a:pt x="838" y="1084"/>
                  </a:lnTo>
                  <a:lnTo>
                    <a:pt x="816" y="1121"/>
                  </a:lnTo>
                  <a:lnTo>
                    <a:pt x="796" y="1160"/>
                  </a:lnTo>
                  <a:lnTo>
                    <a:pt x="780" y="1200"/>
                  </a:lnTo>
                  <a:lnTo>
                    <a:pt x="765" y="1241"/>
                  </a:lnTo>
                  <a:lnTo>
                    <a:pt x="134" y="1174"/>
                  </a:lnTo>
                  <a:lnTo>
                    <a:pt x="134" y="1174"/>
                  </a:lnTo>
                  <a:lnTo>
                    <a:pt x="146" y="1125"/>
                  </a:lnTo>
                  <a:lnTo>
                    <a:pt x="158" y="1077"/>
                  </a:lnTo>
                  <a:lnTo>
                    <a:pt x="173" y="1031"/>
                  </a:lnTo>
                  <a:lnTo>
                    <a:pt x="189" y="985"/>
                  </a:lnTo>
                  <a:lnTo>
                    <a:pt x="207" y="939"/>
                  </a:lnTo>
                  <a:lnTo>
                    <a:pt x="227" y="894"/>
                  </a:lnTo>
                  <a:lnTo>
                    <a:pt x="247" y="850"/>
                  </a:lnTo>
                  <a:lnTo>
                    <a:pt x="271" y="808"/>
                  </a:lnTo>
                  <a:lnTo>
                    <a:pt x="295" y="765"/>
                  </a:lnTo>
                  <a:lnTo>
                    <a:pt x="320" y="725"/>
                  </a:lnTo>
                  <a:lnTo>
                    <a:pt x="347" y="686"/>
                  </a:lnTo>
                  <a:lnTo>
                    <a:pt x="375" y="646"/>
                  </a:lnTo>
                  <a:lnTo>
                    <a:pt x="405" y="608"/>
                  </a:lnTo>
                  <a:lnTo>
                    <a:pt x="436" y="571"/>
                  </a:lnTo>
                  <a:lnTo>
                    <a:pt x="468" y="536"/>
                  </a:lnTo>
                  <a:lnTo>
                    <a:pt x="501" y="501"/>
                  </a:lnTo>
                  <a:lnTo>
                    <a:pt x="536" y="468"/>
                  </a:lnTo>
                  <a:lnTo>
                    <a:pt x="571" y="436"/>
                  </a:lnTo>
                  <a:lnTo>
                    <a:pt x="608" y="405"/>
                  </a:lnTo>
                  <a:lnTo>
                    <a:pt x="646" y="375"/>
                  </a:lnTo>
                  <a:lnTo>
                    <a:pt x="686" y="347"/>
                  </a:lnTo>
                  <a:lnTo>
                    <a:pt x="725" y="320"/>
                  </a:lnTo>
                  <a:lnTo>
                    <a:pt x="765" y="295"/>
                  </a:lnTo>
                  <a:lnTo>
                    <a:pt x="808" y="271"/>
                  </a:lnTo>
                  <a:lnTo>
                    <a:pt x="850" y="247"/>
                  </a:lnTo>
                  <a:lnTo>
                    <a:pt x="894" y="227"/>
                  </a:lnTo>
                  <a:lnTo>
                    <a:pt x="939" y="207"/>
                  </a:lnTo>
                  <a:lnTo>
                    <a:pt x="985" y="189"/>
                  </a:lnTo>
                  <a:lnTo>
                    <a:pt x="1031" y="173"/>
                  </a:lnTo>
                  <a:lnTo>
                    <a:pt x="1077" y="158"/>
                  </a:lnTo>
                  <a:lnTo>
                    <a:pt x="1125" y="146"/>
                  </a:lnTo>
                  <a:lnTo>
                    <a:pt x="1174" y="134"/>
                  </a:lnTo>
                  <a:lnTo>
                    <a:pt x="1174" y="134"/>
                  </a:lnTo>
                  <a:close/>
                  <a:moveTo>
                    <a:pt x="134" y="1746"/>
                  </a:moveTo>
                  <a:lnTo>
                    <a:pt x="765" y="1679"/>
                  </a:lnTo>
                  <a:lnTo>
                    <a:pt x="765" y="1679"/>
                  </a:lnTo>
                  <a:lnTo>
                    <a:pt x="765" y="1679"/>
                  </a:lnTo>
                  <a:lnTo>
                    <a:pt x="765" y="1679"/>
                  </a:lnTo>
                  <a:lnTo>
                    <a:pt x="780" y="1720"/>
                  </a:lnTo>
                  <a:lnTo>
                    <a:pt x="796" y="1760"/>
                  </a:lnTo>
                  <a:lnTo>
                    <a:pt x="816" y="1799"/>
                  </a:lnTo>
                  <a:lnTo>
                    <a:pt x="838" y="1836"/>
                  </a:lnTo>
                  <a:lnTo>
                    <a:pt x="861" y="1874"/>
                  </a:lnTo>
                  <a:lnTo>
                    <a:pt x="887" y="1908"/>
                  </a:lnTo>
                  <a:lnTo>
                    <a:pt x="915" y="1942"/>
                  </a:lnTo>
                  <a:lnTo>
                    <a:pt x="946" y="1974"/>
                  </a:lnTo>
                  <a:lnTo>
                    <a:pt x="946" y="1974"/>
                  </a:lnTo>
                  <a:lnTo>
                    <a:pt x="978" y="2005"/>
                  </a:lnTo>
                  <a:lnTo>
                    <a:pt x="1012" y="2033"/>
                  </a:lnTo>
                  <a:lnTo>
                    <a:pt x="1046" y="2059"/>
                  </a:lnTo>
                  <a:lnTo>
                    <a:pt x="1084" y="2082"/>
                  </a:lnTo>
                  <a:lnTo>
                    <a:pt x="1121" y="2104"/>
                  </a:lnTo>
                  <a:lnTo>
                    <a:pt x="1160" y="2124"/>
                  </a:lnTo>
                  <a:lnTo>
                    <a:pt x="1200" y="2140"/>
                  </a:lnTo>
                  <a:lnTo>
                    <a:pt x="1241" y="2155"/>
                  </a:lnTo>
                  <a:lnTo>
                    <a:pt x="1174" y="2786"/>
                  </a:lnTo>
                  <a:lnTo>
                    <a:pt x="1174" y="2786"/>
                  </a:lnTo>
                  <a:lnTo>
                    <a:pt x="1125" y="2774"/>
                  </a:lnTo>
                  <a:lnTo>
                    <a:pt x="1077" y="2762"/>
                  </a:lnTo>
                  <a:lnTo>
                    <a:pt x="1031" y="2747"/>
                  </a:lnTo>
                  <a:lnTo>
                    <a:pt x="985" y="2731"/>
                  </a:lnTo>
                  <a:lnTo>
                    <a:pt x="939" y="2713"/>
                  </a:lnTo>
                  <a:lnTo>
                    <a:pt x="894" y="2693"/>
                  </a:lnTo>
                  <a:lnTo>
                    <a:pt x="850" y="2673"/>
                  </a:lnTo>
                  <a:lnTo>
                    <a:pt x="808" y="2649"/>
                  </a:lnTo>
                  <a:lnTo>
                    <a:pt x="765" y="2625"/>
                  </a:lnTo>
                  <a:lnTo>
                    <a:pt x="725" y="2600"/>
                  </a:lnTo>
                  <a:lnTo>
                    <a:pt x="686" y="2573"/>
                  </a:lnTo>
                  <a:lnTo>
                    <a:pt x="646" y="2545"/>
                  </a:lnTo>
                  <a:lnTo>
                    <a:pt x="608" y="2515"/>
                  </a:lnTo>
                  <a:lnTo>
                    <a:pt x="571" y="2484"/>
                  </a:lnTo>
                  <a:lnTo>
                    <a:pt x="536" y="2452"/>
                  </a:lnTo>
                  <a:lnTo>
                    <a:pt x="501" y="2419"/>
                  </a:lnTo>
                  <a:lnTo>
                    <a:pt x="468" y="2384"/>
                  </a:lnTo>
                  <a:lnTo>
                    <a:pt x="436" y="2349"/>
                  </a:lnTo>
                  <a:lnTo>
                    <a:pt x="405" y="2312"/>
                  </a:lnTo>
                  <a:lnTo>
                    <a:pt x="375" y="2274"/>
                  </a:lnTo>
                  <a:lnTo>
                    <a:pt x="347" y="2234"/>
                  </a:lnTo>
                  <a:lnTo>
                    <a:pt x="320" y="2195"/>
                  </a:lnTo>
                  <a:lnTo>
                    <a:pt x="295" y="2155"/>
                  </a:lnTo>
                  <a:lnTo>
                    <a:pt x="271" y="2112"/>
                  </a:lnTo>
                  <a:lnTo>
                    <a:pt x="247" y="2070"/>
                  </a:lnTo>
                  <a:lnTo>
                    <a:pt x="227" y="2026"/>
                  </a:lnTo>
                  <a:lnTo>
                    <a:pt x="207" y="1981"/>
                  </a:lnTo>
                  <a:lnTo>
                    <a:pt x="189" y="1935"/>
                  </a:lnTo>
                  <a:lnTo>
                    <a:pt x="173" y="1889"/>
                  </a:lnTo>
                  <a:lnTo>
                    <a:pt x="158" y="1843"/>
                  </a:lnTo>
                  <a:lnTo>
                    <a:pt x="146" y="1795"/>
                  </a:lnTo>
                  <a:lnTo>
                    <a:pt x="134" y="1746"/>
                  </a:lnTo>
                  <a:lnTo>
                    <a:pt x="134" y="1746"/>
                  </a:lnTo>
                  <a:close/>
                  <a:moveTo>
                    <a:pt x="1174" y="2786"/>
                  </a:moveTo>
                  <a:lnTo>
                    <a:pt x="1174" y="2786"/>
                  </a:lnTo>
                  <a:lnTo>
                    <a:pt x="1209" y="2792"/>
                  </a:lnTo>
                  <a:lnTo>
                    <a:pt x="1244" y="2799"/>
                  </a:lnTo>
                  <a:lnTo>
                    <a:pt x="1244" y="2799"/>
                  </a:lnTo>
                  <a:lnTo>
                    <a:pt x="1209" y="2792"/>
                  </a:lnTo>
                  <a:lnTo>
                    <a:pt x="1174" y="2786"/>
                  </a:lnTo>
                  <a:lnTo>
                    <a:pt x="1174" y="2786"/>
                  </a:lnTo>
                  <a:close/>
                  <a:moveTo>
                    <a:pt x="1018" y="1902"/>
                  </a:moveTo>
                  <a:lnTo>
                    <a:pt x="1018" y="1902"/>
                  </a:lnTo>
                  <a:lnTo>
                    <a:pt x="997" y="1879"/>
                  </a:lnTo>
                  <a:lnTo>
                    <a:pt x="977" y="1856"/>
                  </a:lnTo>
                  <a:lnTo>
                    <a:pt x="957" y="1831"/>
                  </a:lnTo>
                  <a:lnTo>
                    <a:pt x="941" y="1807"/>
                  </a:lnTo>
                  <a:lnTo>
                    <a:pt x="924" y="1781"/>
                  </a:lnTo>
                  <a:lnTo>
                    <a:pt x="908" y="1754"/>
                  </a:lnTo>
                  <a:lnTo>
                    <a:pt x="896" y="1727"/>
                  </a:lnTo>
                  <a:lnTo>
                    <a:pt x="883" y="1700"/>
                  </a:lnTo>
                  <a:lnTo>
                    <a:pt x="872" y="1671"/>
                  </a:lnTo>
                  <a:lnTo>
                    <a:pt x="862" y="1642"/>
                  </a:lnTo>
                  <a:lnTo>
                    <a:pt x="854" y="1612"/>
                  </a:lnTo>
                  <a:lnTo>
                    <a:pt x="848" y="1582"/>
                  </a:lnTo>
                  <a:lnTo>
                    <a:pt x="843" y="1553"/>
                  </a:lnTo>
                  <a:lnTo>
                    <a:pt x="839" y="1522"/>
                  </a:lnTo>
                  <a:lnTo>
                    <a:pt x="836" y="1491"/>
                  </a:lnTo>
                  <a:lnTo>
                    <a:pt x="835" y="1460"/>
                  </a:lnTo>
                  <a:lnTo>
                    <a:pt x="835" y="1460"/>
                  </a:lnTo>
                  <a:lnTo>
                    <a:pt x="836" y="1429"/>
                  </a:lnTo>
                  <a:lnTo>
                    <a:pt x="839" y="1398"/>
                  </a:lnTo>
                  <a:lnTo>
                    <a:pt x="843" y="1367"/>
                  </a:lnTo>
                  <a:lnTo>
                    <a:pt x="848" y="1338"/>
                  </a:lnTo>
                  <a:lnTo>
                    <a:pt x="854" y="1308"/>
                  </a:lnTo>
                  <a:lnTo>
                    <a:pt x="862" y="1278"/>
                  </a:lnTo>
                  <a:lnTo>
                    <a:pt x="872" y="1249"/>
                  </a:lnTo>
                  <a:lnTo>
                    <a:pt x="883" y="1220"/>
                  </a:lnTo>
                  <a:lnTo>
                    <a:pt x="896" y="1193"/>
                  </a:lnTo>
                  <a:lnTo>
                    <a:pt x="908" y="1166"/>
                  </a:lnTo>
                  <a:lnTo>
                    <a:pt x="924" y="1139"/>
                  </a:lnTo>
                  <a:lnTo>
                    <a:pt x="941" y="1113"/>
                  </a:lnTo>
                  <a:lnTo>
                    <a:pt x="957" y="1089"/>
                  </a:lnTo>
                  <a:lnTo>
                    <a:pt x="977" y="1064"/>
                  </a:lnTo>
                  <a:lnTo>
                    <a:pt x="997" y="1041"/>
                  </a:lnTo>
                  <a:lnTo>
                    <a:pt x="1018" y="1018"/>
                  </a:lnTo>
                  <a:lnTo>
                    <a:pt x="1018" y="1018"/>
                  </a:lnTo>
                  <a:lnTo>
                    <a:pt x="1041" y="997"/>
                  </a:lnTo>
                  <a:lnTo>
                    <a:pt x="1064" y="977"/>
                  </a:lnTo>
                  <a:lnTo>
                    <a:pt x="1089" y="957"/>
                  </a:lnTo>
                  <a:lnTo>
                    <a:pt x="1113" y="941"/>
                  </a:lnTo>
                  <a:lnTo>
                    <a:pt x="1139" y="924"/>
                  </a:lnTo>
                  <a:lnTo>
                    <a:pt x="1166" y="908"/>
                  </a:lnTo>
                  <a:lnTo>
                    <a:pt x="1193" y="896"/>
                  </a:lnTo>
                  <a:lnTo>
                    <a:pt x="1220" y="883"/>
                  </a:lnTo>
                  <a:lnTo>
                    <a:pt x="1249" y="872"/>
                  </a:lnTo>
                  <a:lnTo>
                    <a:pt x="1278" y="862"/>
                  </a:lnTo>
                  <a:lnTo>
                    <a:pt x="1308" y="854"/>
                  </a:lnTo>
                  <a:lnTo>
                    <a:pt x="1338" y="848"/>
                  </a:lnTo>
                  <a:lnTo>
                    <a:pt x="1367" y="843"/>
                  </a:lnTo>
                  <a:lnTo>
                    <a:pt x="1398" y="839"/>
                  </a:lnTo>
                  <a:lnTo>
                    <a:pt x="1429" y="836"/>
                  </a:lnTo>
                  <a:lnTo>
                    <a:pt x="1460" y="835"/>
                  </a:lnTo>
                  <a:lnTo>
                    <a:pt x="1460" y="835"/>
                  </a:lnTo>
                  <a:lnTo>
                    <a:pt x="1491" y="836"/>
                  </a:lnTo>
                  <a:lnTo>
                    <a:pt x="1522" y="839"/>
                  </a:lnTo>
                  <a:lnTo>
                    <a:pt x="1553" y="843"/>
                  </a:lnTo>
                  <a:lnTo>
                    <a:pt x="1582" y="848"/>
                  </a:lnTo>
                  <a:lnTo>
                    <a:pt x="1612" y="854"/>
                  </a:lnTo>
                  <a:lnTo>
                    <a:pt x="1642" y="862"/>
                  </a:lnTo>
                  <a:lnTo>
                    <a:pt x="1671" y="872"/>
                  </a:lnTo>
                  <a:lnTo>
                    <a:pt x="1700" y="883"/>
                  </a:lnTo>
                  <a:lnTo>
                    <a:pt x="1727" y="896"/>
                  </a:lnTo>
                  <a:lnTo>
                    <a:pt x="1754" y="908"/>
                  </a:lnTo>
                  <a:lnTo>
                    <a:pt x="1781" y="924"/>
                  </a:lnTo>
                  <a:lnTo>
                    <a:pt x="1807" y="941"/>
                  </a:lnTo>
                  <a:lnTo>
                    <a:pt x="1831" y="957"/>
                  </a:lnTo>
                  <a:lnTo>
                    <a:pt x="1856" y="977"/>
                  </a:lnTo>
                  <a:lnTo>
                    <a:pt x="1879" y="997"/>
                  </a:lnTo>
                  <a:lnTo>
                    <a:pt x="1902" y="1018"/>
                  </a:lnTo>
                  <a:lnTo>
                    <a:pt x="1902" y="1018"/>
                  </a:lnTo>
                  <a:lnTo>
                    <a:pt x="1923" y="1041"/>
                  </a:lnTo>
                  <a:lnTo>
                    <a:pt x="1943" y="1064"/>
                  </a:lnTo>
                  <a:lnTo>
                    <a:pt x="1963" y="1089"/>
                  </a:lnTo>
                  <a:lnTo>
                    <a:pt x="1979" y="1113"/>
                  </a:lnTo>
                  <a:lnTo>
                    <a:pt x="1996" y="1139"/>
                  </a:lnTo>
                  <a:lnTo>
                    <a:pt x="2012" y="1166"/>
                  </a:lnTo>
                  <a:lnTo>
                    <a:pt x="2024" y="1193"/>
                  </a:lnTo>
                  <a:lnTo>
                    <a:pt x="2037" y="1220"/>
                  </a:lnTo>
                  <a:lnTo>
                    <a:pt x="2048" y="1249"/>
                  </a:lnTo>
                  <a:lnTo>
                    <a:pt x="2058" y="1278"/>
                  </a:lnTo>
                  <a:lnTo>
                    <a:pt x="2066" y="1308"/>
                  </a:lnTo>
                  <a:lnTo>
                    <a:pt x="2072" y="1338"/>
                  </a:lnTo>
                  <a:lnTo>
                    <a:pt x="2077" y="1367"/>
                  </a:lnTo>
                  <a:lnTo>
                    <a:pt x="2081" y="1398"/>
                  </a:lnTo>
                  <a:lnTo>
                    <a:pt x="2084" y="1429"/>
                  </a:lnTo>
                  <a:lnTo>
                    <a:pt x="2085" y="1460"/>
                  </a:lnTo>
                  <a:lnTo>
                    <a:pt x="2085" y="1460"/>
                  </a:lnTo>
                  <a:lnTo>
                    <a:pt x="2084" y="1491"/>
                  </a:lnTo>
                  <a:lnTo>
                    <a:pt x="2081" y="1522"/>
                  </a:lnTo>
                  <a:lnTo>
                    <a:pt x="2077" y="1553"/>
                  </a:lnTo>
                  <a:lnTo>
                    <a:pt x="2072" y="1582"/>
                  </a:lnTo>
                  <a:lnTo>
                    <a:pt x="2066" y="1612"/>
                  </a:lnTo>
                  <a:lnTo>
                    <a:pt x="2058" y="1642"/>
                  </a:lnTo>
                  <a:lnTo>
                    <a:pt x="2048" y="1671"/>
                  </a:lnTo>
                  <a:lnTo>
                    <a:pt x="2037" y="1700"/>
                  </a:lnTo>
                  <a:lnTo>
                    <a:pt x="2024" y="1727"/>
                  </a:lnTo>
                  <a:lnTo>
                    <a:pt x="2012" y="1754"/>
                  </a:lnTo>
                  <a:lnTo>
                    <a:pt x="1996" y="1781"/>
                  </a:lnTo>
                  <a:lnTo>
                    <a:pt x="1979" y="1807"/>
                  </a:lnTo>
                  <a:lnTo>
                    <a:pt x="1963" y="1831"/>
                  </a:lnTo>
                  <a:lnTo>
                    <a:pt x="1943" y="1856"/>
                  </a:lnTo>
                  <a:lnTo>
                    <a:pt x="1923" y="1879"/>
                  </a:lnTo>
                  <a:lnTo>
                    <a:pt x="1902" y="1902"/>
                  </a:lnTo>
                  <a:lnTo>
                    <a:pt x="1902" y="1902"/>
                  </a:lnTo>
                  <a:lnTo>
                    <a:pt x="1879" y="1923"/>
                  </a:lnTo>
                  <a:lnTo>
                    <a:pt x="1856" y="1943"/>
                  </a:lnTo>
                  <a:lnTo>
                    <a:pt x="1831" y="1963"/>
                  </a:lnTo>
                  <a:lnTo>
                    <a:pt x="1807" y="1979"/>
                  </a:lnTo>
                  <a:lnTo>
                    <a:pt x="1781" y="1996"/>
                  </a:lnTo>
                  <a:lnTo>
                    <a:pt x="1754" y="2012"/>
                  </a:lnTo>
                  <a:lnTo>
                    <a:pt x="1727" y="2024"/>
                  </a:lnTo>
                  <a:lnTo>
                    <a:pt x="1700" y="2037"/>
                  </a:lnTo>
                  <a:lnTo>
                    <a:pt x="1671" y="2048"/>
                  </a:lnTo>
                  <a:lnTo>
                    <a:pt x="1642" y="2058"/>
                  </a:lnTo>
                  <a:lnTo>
                    <a:pt x="1612" y="2066"/>
                  </a:lnTo>
                  <a:lnTo>
                    <a:pt x="1582" y="2072"/>
                  </a:lnTo>
                  <a:lnTo>
                    <a:pt x="1553" y="2077"/>
                  </a:lnTo>
                  <a:lnTo>
                    <a:pt x="1522" y="2081"/>
                  </a:lnTo>
                  <a:lnTo>
                    <a:pt x="1491" y="2084"/>
                  </a:lnTo>
                  <a:lnTo>
                    <a:pt x="1460" y="2085"/>
                  </a:lnTo>
                  <a:lnTo>
                    <a:pt x="1460" y="2085"/>
                  </a:lnTo>
                  <a:lnTo>
                    <a:pt x="1429" y="2084"/>
                  </a:lnTo>
                  <a:lnTo>
                    <a:pt x="1398" y="2081"/>
                  </a:lnTo>
                  <a:lnTo>
                    <a:pt x="1367" y="2077"/>
                  </a:lnTo>
                  <a:lnTo>
                    <a:pt x="1338" y="2072"/>
                  </a:lnTo>
                  <a:lnTo>
                    <a:pt x="1308" y="2066"/>
                  </a:lnTo>
                  <a:lnTo>
                    <a:pt x="1278" y="2058"/>
                  </a:lnTo>
                  <a:lnTo>
                    <a:pt x="1249" y="2048"/>
                  </a:lnTo>
                  <a:lnTo>
                    <a:pt x="1220" y="2037"/>
                  </a:lnTo>
                  <a:lnTo>
                    <a:pt x="1193" y="2024"/>
                  </a:lnTo>
                  <a:lnTo>
                    <a:pt x="1166" y="2012"/>
                  </a:lnTo>
                  <a:lnTo>
                    <a:pt x="1139" y="1996"/>
                  </a:lnTo>
                  <a:lnTo>
                    <a:pt x="1113" y="1979"/>
                  </a:lnTo>
                  <a:lnTo>
                    <a:pt x="1089" y="1963"/>
                  </a:lnTo>
                  <a:lnTo>
                    <a:pt x="1064" y="1943"/>
                  </a:lnTo>
                  <a:lnTo>
                    <a:pt x="1041" y="1923"/>
                  </a:lnTo>
                  <a:lnTo>
                    <a:pt x="1018" y="1902"/>
                  </a:lnTo>
                  <a:lnTo>
                    <a:pt x="1018" y="1902"/>
                  </a:lnTo>
                  <a:close/>
                  <a:moveTo>
                    <a:pt x="1746" y="2786"/>
                  </a:moveTo>
                  <a:lnTo>
                    <a:pt x="1679" y="2155"/>
                  </a:lnTo>
                  <a:lnTo>
                    <a:pt x="1679" y="2155"/>
                  </a:lnTo>
                  <a:lnTo>
                    <a:pt x="1679" y="2155"/>
                  </a:lnTo>
                  <a:lnTo>
                    <a:pt x="1679" y="2155"/>
                  </a:lnTo>
                  <a:lnTo>
                    <a:pt x="1720" y="2140"/>
                  </a:lnTo>
                  <a:lnTo>
                    <a:pt x="1760" y="2124"/>
                  </a:lnTo>
                  <a:lnTo>
                    <a:pt x="1799" y="2104"/>
                  </a:lnTo>
                  <a:lnTo>
                    <a:pt x="1836" y="2082"/>
                  </a:lnTo>
                  <a:lnTo>
                    <a:pt x="1874" y="2059"/>
                  </a:lnTo>
                  <a:lnTo>
                    <a:pt x="1908" y="2033"/>
                  </a:lnTo>
                  <a:lnTo>
                    <a:pt x="1942" y="2005"/>
                  </a:lnTo>
                  <a:lnTo>
                    <a:pt x="1974" y="1974"/>
                  </a:lnTo>
                  <a:lnTo>
                    <a:pt x="1974" y="1974"/>
                  </a:lnTo>
                  <a:lnTo>
                    <a:pt x="2005" y="1942"/>
                  </a:lnTo>
                  <a:lnTo>
                    <a:pt x="2033" y="1908"/>
                  </a:lnTo>
                  <a:lnTo>
                    <a:pt x="2059" y="1874"/>
                  </a:lnTo>
                  <a:lnTo>
                    <a:pt x="2082" y="1836"/>
                  </a:lnTo>
                  <a:lnTo>
                    <a:pt x="2104" y="1799"/>
                  </a:lnTo>
                  <a:lnTo>
                    <a:pt x="2124" y="1760"/>
                  </a:lnTo>
                  <a:lnTo>
                    <a:pt x="2140" y="1720"/>
                  </a:lnTo>
                  <a:lnTo>
                    <a:pt x="2155" y="1679"/>
                  </a:lnTo>
                  <a:lnTo>
                    <a:pt x="2786" y="1746"/>
                  </a:lnTo>
                  <a:lnTo>
                    <a:pt x="2786" y="1746"/>
                  </a:lnTo>
                  <a:lnTo>
                    <a:pt x="2774" y="1795"/>
                  </a:lnTo>
                  <a:lnTo>
                    <a:pt x="2762" y="1843"/>
                  </a:lnTo>
                  <a:lnTo>
                    <a:pt x="2747" y="1889"/>
                  </a:lnTo>
                  <a:lnTo>
                    <a:pt x="2731" y="1935"/>
                  </a:lnTo>
                  <a:lnTo>
                    <a:pt x="2713" y="1981"/>
                  </a:lnTo>
                  <a:lnTo>
                    <a:pt x="2693" y="2026"/>
                  </a:lnTo>
                  <a:lnTo>
                    <a:pt x="2673" y="2070"/>
                  </a:lnTo>
                  <a:lnTo>
                    <a:pt x="2649" y="2112"/>
                  </a:lnTo>
                  <a:lnTo>
                    <a:pt x="2625" y="2155"/>
                  </a:lnTo>
                  <a:lnTo>
                    <a:pt x="2600" y="2195"/>
                  </a:lnTo>
                  <a:lnTo>
                    <a:pt x="2573" y="2234"/>
                  </a:lnTo>
                  <a:lnTo>
                    <a:pt x="2545" y="2274"/>
                  </a:lnTo>
                  <a:lnTo>
                    <a:pt x="2515" y="2312"/>
                  </a:lnTo>
                  <a:lnTo>
                    <a:pt x="2484" y="2349"/>
                  </a:lnTo>
                  <a:lnTo>
                    <a:pt x="2452" y="2384"/>
                  </a:lnTo>
                  <a:lnTo>
                    <a:pt x="2419" y="2419"/>
                  </a:lnTo>
                  <a:lnTo>
                    <a:pt x="2384" y="2452"/>
                  </a:lnTo>
                  <a:lnTo>
                    <a:pt x="2349" y="2484"/>
                  </a:lnTo>
                  <a:lnTo>
                    <a:pt x="2312" y="2515"/>
                  </a:lnTo>
                  <a:lnTo>
                    <a:pt x="2274" y="2545"/>
                  </a:lnTo>
                  <a:lnTo>
                    <a:pt x="2234" y="2573"/>
                  </a:lnTo>
                  <a:lnTo>
                    <a:pt x="2195" y="2600"/>
                  </a:lnTo>
                  <a:lnTo>
                    <a:pt x="2155" y="2625"/>
                  </a:lnTo>
                  <a:lnTo>
                    <a:pt x="2112" y="2649"/>
                  </a:lnTo>
                  <a:lnTo>
                    <a:pt x="2070" y="2673"/>
                  </a:lnTo>
                  <a:lnTo>
                    <a:pt x="2026" y="2693"/>
                  </a:lnTo>
                  <a:lnTo>
                    <a:pt x="1981" y="2713"/>
                  </a:lnTo>
                  <a:lnTo>
                    <a:pt x="1935" y="2731"/>
                  </a:lnTo>
                  <a:lnTo>
                    <a:pt x="1889" y="2747"/>
                  </a:lnTo>
                  <a:lnTo>
                    <a:pt x="1843" y="2762"/>
                  </a:lnTo>
                  <a:lnTo>
                    <a:pt x="1795" y="2774"/>
                  </a:lnTo>
                  <a:lnTo>
                    <a:pt x="1746" y="2786"/>
                  </a:lnTo>
                  <a:lnTo>
                    <a:pt x="1746" y="27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30" name="Rectangle 5"/>
          <p:cNvSpPr>
            <a:spLocks/>
          </p:cNvSpPr>
          <p:nvPr/>
        </p:nvSpPr>
        <p:spPr bwMode="auto">
          <a:xfrm>
            <a:off x="3121804" y="1633839"/>
            <a:ext cx="813847"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Static Website</a:t>
            </a:r>
          </a:p>
        </p:txBody>
      </p:sp>
      <p:sp>
        <p:nvSpPr>
          <p:cNvPr id="31" name="Rectangle 5"/>
          <p:cNvSpPr>
            <a:spLocks/>
          </p:cNvSpPr>
          <p:nvPr/>
        </p:nvSpPr>
        <p:spPr bwMode="auto">
          <a:xfrm>
            <a:off x="4659426" y="2670841"/>
            <a:ext cx="1503803"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Web Front End</a:t>
            </a:r>
          </a:p>
        </p:txBody>
      </p:sp>
      <p:sp>
        <p:nvSpPr>
          <p:cNvPr id="32" name="Freeform 31"/>
          <p:cNvSpPr/>
          <p:nvPr/>
        </p:nvSpPr>
        <p:spPr>
          <a:xfrm>
            <a:off x="2762029" y="181173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Freeform 32"/>
          <p:cNvSpPr/>
          <p:nvPr/>
        </p:nvSpPr>
        <p:spPr>
          <a:xfrm>
            <a:off x="1927634" y="338907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5"/>
          <p:cNvSpPr>
            <a:spLocks/>
          </p:cNvSpPr>
          <p:nvPr/>
        </p:nvSpPr>
        <p:spPr bwMode="auto">
          <a:xfrm>
            <a:off x="2201424" y="2716894"/>
            <a:ext cx="1346206"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Background Workers</a:t>
            </a:r>
          </a:p>
        </p:txBody>
      </p:sp>
      <p:sp>
        <p:nvSpPr>
          <p:cNvPr id="35" name="Rectangle 5"/>
          <p:cNvSpPr>
            <a:spLocks/>
          </p:cNvSpPr>
          <p:nvPr/>
        </p:nvSpPr>
        <p:spPr bwMode="auto">
          <a:xfrm>
            <a:off x="6255767" y="1826756"/>
            <a:ext cx="726161"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User DB</a:t>
            </a:r>
          </a:p>
        </p:txBody>
      </p:sp>
      <p:sp>
        <p:nvSpPr>
          <p:cNvPr id="36" name="Rectangle 5"/>
          <p:cNvSpPr>
            <a:spLocks/>
          </p:cNvSpPr>
          <p:nvPr/>
        </p:nvSpPr>
        <p:spPr bwMode="auto">
          <a:xfrm>
            <a:off x="9035467" y="1716887"/>
            <a:ext cx="1076651"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Analytics DB</a:t>
            </a:r>
          </a:p>
        </p:txBody>
      </p:sp>
      <p:sp>
        <p:nvSpPr>
          <p:cNvPr id="37" name="Rectangle 5"/>
          <p:cNvSpPr>
            <a:spLocks/>
          </p:cNvSpPr>
          <p:nvPr/>
        </p:nvSpPr>
        <p:spPr bwMode="auto">
          <a:xfrm>
            <a:off x="7559776" y="2792785"/>
            <a:ext cx="572273"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Queue</a:t>
            </a:r>
          </a:p>
        </p:txBody>
      </p:sp>
      <p:sp>
        <p:nvSpPr>
          <p:cNvPr id="38" name="Freeform 37"/>
          <p:cNvSpPr/>
          <p:nvPr/>
        </p:nvSpPr>
        <p:spPr>
          <a:xfrm>
            <a:off x="8828221" y="1842454"/>
            <a:ext cx="182123" cy="20722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Freeform 38"/>
          <p:cNvSpPr/>
          <p:nvPr/>
        </p:nvSpPr>
        <p:spPr>
          <a:xfrm>
            <a:off x="10554221" y="1846891"/>
            <a:ext cx="153060" cy="175929"/>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Freeform 39"/>
          <p:cNvSpPr/>
          <p:nvPr/>
        </p:nvSpPr>
        <p:spPr>
          <a:xfrm>
            <a:off x="9117967" y="2810473"/>
            <a:ext cx="181488" cy="20226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5"/>
          <p:cNvSpPr>
            <a:spLocks/>
          </p:cNvSpPr>
          <p:nvPr/>
        </p:nvSpPr>
        <p:spPr bwMode="auto">
          <a:xfrm>
            <a:off x="9358659" y="2706309"/>
            <a:ext cx="816954"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API Endpoint</a:t>
            </a:r>
          </a:p>
        </p:txBody>
      </p:sp>
      <p:sp>
        <p:nvSpPr>
          <p:cNvPr id="42" name="Freeform 41"/>
          <p:cNvSpPr/>
          <p:nvPr/>
        </p:nvSpPr>
        <p:spPr>
          <a:xfrm>
            <a:off x="5946139" y="1857387"/>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Freeform 42"/>
          <p:cNvSpPr/>
          <p:nvPr/>
        </p:nvSpPr>
        <p:spPr>
          <a:xfrm>
            <a:off x="2870038" y="1566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Freeform 43"/>
          <p:cNvSpPr/>
          <p:nvPr/>
        </p:nvSpPr>
        <p:spPr>
          <a:xfrm>
            <a:off x="1733328" y="197246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Freeform 44"/>
          <p:cNvSpPr/>
          <p:nvPr/>
        </p:nvSpPr>
        <p:spPr>
          <a:xfrm>
            <a:off x="1737938" y="282993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Freeform 45"/>
          <p:cNvSpPr/>
          <p:nvPr/>
        </p:nvSpPr>
        <p:spPr>
          <a:xfrm rot="5400000">
            <a:off x="7583844" y="167236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Freeform 46"/>
          <p:cNvSpPr/>
          <p:nvPr/>
        </p:nvSpPr>
        <p:spPr>
          <a:xfrm rot="5400000">
            <a:off x="7279420" y="265213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Freeform 47"/>
          <p:cNvSpPr/>
          <p:nvPr/>
        </p:nvSpPr>
        <p:spPr>
          <a:xfrm rot="5400000">
            <a:off x="4441464" y="27309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Freeform 48"/>
          <p:cNvSpPr/>
          <p:nvPr/>
        </p:nvSpPr>
        <p:spPr>
          <a:xfrm rot="5400000">
            <a:off x="5522083" y="143064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Freeform 49"/>
          <p:cNvSpPr/>
          <p:nvPr/>
        </p:nvSpPr>
        <p:spPr>
          <a:xfrm>
            <a:off x="8972480" y="301727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Freeform 50"/>
          <p:cNvSpPr/>
          <p:nvPr/>
        </p:nvSpPr>
        <p:spPr>
          <a:xfrm>
            <a:off x="10434715" y="2038175"/>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Freeform 51"/>
          <p:cNvSpPr/>
          <p:nvPr/>
        </p:nvSpPr>
        <p:spPr>
          <a:xfrm>
            <a:off x="5833454" y="2087252"/>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Freeform 52"/>
          <p:cNvSpPr/>
          <p:nvPr/>
        </p:nvSpPr>
        <p:spPr>
          <a:xfrm rot="5400000">
            <a:off x="4237182" y="26294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Freeform 53"/>
          <p:cNvSpPr/>
          <p:nvPr/>
        </p:nvSpPr>
        <p:spPr>
          <a:xfrm rot="5400000">
            <a:off x="7294550" y="2885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Freeform 54"/>
          <p:cNvSpPr/>
          <p:nvPr/>
        </p:nvSpPr>
        <p:spPr>
          <a:xfrm rot="5400000">
            <a:off x="7843090" y="153081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Freeform 55"/>
          <p:cNvSpPr/>
          <p:nvPr/>
        </p:nvSpPr>
        <p:spPr>
          <a:xfrm rot="5400000">
            <a:off x="7823100" y="18012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Freeform 56"/>
          <p:cNvSpPr/>
          <p:nvPr/>
        </p:nvSpPr>
        <p:spPr>
          <a:xfrm>
            <a:off x="8706199" y="2056978"/>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reeform 57"/>
          <p:cNvSpPr/>
          <p:nvPr/>
        </p:nvSpPr>
        <p:spPr>
          <a:xfrm>
            <a:off x="4501553" y="207858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Freeform 58"/>
          <p:cNvSpPr/>
          <p:nvPr/>
        </p:nvSpPr>
        <p:spPr>
          <a:xfrm>
            <a:off x="1977901" y="195214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Freeform 59"/>
          <p:cNvSpPr/>
          <p:nvPr/>
        </p:nvSpPr>
        <p:spPr>
          <a:xfrm rot="5400000">
            <a:off x="7068873" y="278034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Freeform 60"/>
          <p:cNvSpPr/>
          <p:nvPr/>
        </p:nvSpPr>
        <p:spPr>
          <a:xfrm>
            <a:off x="4617960" y="185323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Freeform 61"/>
          <p:cNvSpPr/>
          <p:nvPr/>
        </p:nvSpPr>
        <p:spPr>
          <a:xfrm rot="5400000">
            <a:off x="5729256" y="13014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63" name="Group 62"/>
          <p:cNvGrpSpPr/>
          <p:nvPr/>
        </p:nvGrpSpPr>
        <p:grpSpPr>
          <a:xfrm>
            <a:off x="1987036" y="3132765"/>
            <a:ext cx="8708478" cy="1471531"/>
            <a:chOff x="3699615" y="3113226"/>
            <a:chExt cx="5543032" cy="1173508"/>
          </a:xfrm>
          <a:effectLst/>
        </p:grpSpPr>
        <p:cxnSp>
          <p:nvCxnSpPr>
            <p:cNvPr id="64" name="Straight Arrow Connector 63"/>
            <p:cNvCxnSpPr/>
            <p:nvPr/>
          </p:nvCxnSpPr>
          <p:spPr>
            <a:xfrm flipH="1">
              <a:off x="8748218" y="3113226"/>
              <a:ext cx="494429" cy="1122676"/>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flipH="1" flipV="1">
              <a:off x="3699615" y="3138266"/>
              <a:ext cx="320599" cy="1148468"/>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grpSp>
      <p:cxnSp>
        <p:nvCxnSpPr>
          <p:cNvPr id="69" name="Straight Arrow Connector 68"/>
          <p:cNvCxnSpPr/>
          <p:nvPr/>
        </p:nvCxnSpPr>
        <p:spPr>
          <a:xfrm flipV="1">
            <a:off x="5555437" y="3206033"/>
            <a:ext cx="555571" cy="1375235"/>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flipH="1" flipV="1">
            <a:off x="8191831" y="3120204"/>
            <a:ext cx="503683" cy="1440131"/>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sp>
        <p:nvSpPr>
          <p:cNvPr id="66" name="Left-Right Arrow 65"/>
          <p:cNvSpPr/>
          <p:nvPr/>
        </p:nvSpPr>
        <p:spPr>
          <a:xfrm>
            <a:off x="520723" y="3616673"/>
            <a:ext cx="11406068" cy="621736"/>
          </a:xfrm>
          <a:prstGeom prst="lef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Development 	      Test &amp; QA    	         Production		Scale Out</a:t>
            </a:r>
          </a:p>
        </p:txBody>
      </p:sp>
    </p:spTree>
    <p:extLst>
      <p:ext uri="{BB962C8B-B14F-4D97-AF65-F5344CB8AC3E}">
        <p14:creationId xmlns:p14="http://schemas.microsoft.com/office/powerpoint/2010/main" val="18589752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84090" y="982662"/>
            <a:ext cx="6080125" cy="4724400"/>
          </a:xfrm>
        </p:spPr>
        <p:txBody>
          <a:bodyPr>
            <a:normAutofit/>
          </a:bodyPr>
          <a:lstStyle/>
          <a:p>
            <a:pPr marL="0" indent="0">
              <a:buNone/>
            </a:pPr>
            <a:r>
              <a:rPr lang="en-US" sz="4080" dirty="0" err="1" smtClean="0"/>
              <a:t>Ferramentas</a:t>
            </a:r>
            <a:endParaRPr lang="en-US" sz="4080" dirty="0"/>
          </a:p>
          <a:p>
            <a:pPr marL="241260" lvl="1" indent="0">
              <a:buNone/>
            </a:pPr>
            <a:r>
              <a:rPr lang="en-US" sz="2000" dirty="0">
                <a:hlinkClick r:id=""/>
              </a:rPr>
              <a:t>Azure.com/Tools</a:t>
            </a:r>
          </a:p>
          <a:p>
            <a:pPr marL="241260" lvl="1" indent="0">
              <a:buNone/>
            </a:pPr>
            <a:r>
              <a:rPr lang="en-US" sz="2000" dirty="0">
                <a:hlinkClick r:id=""/>
              </a:rPr>
              <a:t>aka.ms/</a:t>
            </a:r>
            <a:r>
              <a:rPr lang="en-US" sz="2000" dirty="0" err="1">
                <a:hlinkClick r:id="rId3"/>
              </a:rPr>
              <a:t>yodocker</a:t>
            </a:r>
            <a:endParaRPr lang="en-US" sz="2000" dirty="0"/>
          </a:p>
          <a:p>
            <a:pPr marL="241260" lvl="1" indent="0">
              <a:buNone/>
            </a:pPr>
            <a:r>
              <a:rPr lang="en-US" sz="2000" dirty="0">
                <a:hlinkClick r:id="rId4" action="ppaction://hlinkfile"/>
              </a:rPr>
              <a:t>aka.ms/</a:t>
            </a:r>
            <a:r>
              <a:rPr lang="en-US" sz="2000" dirty="0" err="1">
                <a:hlinkClick r:id="rId4" action="ppaction://hlinkfile"/>
              </a:rPr>
              <a:t>DockerToolsForVS</a:t>
            </a:r>
            <a:endParaRPr lang="en-US" sz="2000" dirty="0"/>
          </a:p>
          <a:p>
            <a:pPr marL="241260" lvl="1" indent="0">
              <a:buNone/>
            </a:pPr>
            <a:r>
              <a:rPr lang="en-US" sz="2000" dirty="0">
                <a:hlinkClick r:id="rId5"/>
              </a:rPr>
              <a:t>aka.ms/</a:t>
            </a:r>
            <a:r>
              <a:rPr lang="en-US" sz="2000" dirty="0" err="1">
                <a:hlinkClick r:id="rId5"/>
              </a:rPr>
              <a:t>DockerToolsForVSCode</a:t>
            </a:r>
            <a:endParaRPr lang="en-US" sz="2000" dirty="0"/>
          </a:p>
          <a:p>
            <a:pPr marL="241260" lvl="1" indent="0">
              <a:buNone/>
            </a:pPr>
            <a:r>
              <a:rPr lang="en-US" sz="2000" dirty="0" smtClean="0">
                <a:hlinkClick r:id="rId6"/>
              </a:rPr>
              <a:t>aka.ms/</a:t>
            </a:r>
            <a:r>
              <a:rPr lang="en-US" sz="2000" dirty="0" err="1" smtClean="0">
                <a:hlinkClick r:id="rId6"/>
              </a:rPr>
              <a:t>DockerToolsForVSTS</a:t>
            </a:r>
            <a:endParaRPr lang="en-US" sz="2000" dirty="0" smtClean="0"/>
          </a:p>
          <a:p>
            <a:pPr marL="241260" lvl="1" indent="0">
              <a:buNone/>
            </a:pPr>
            <a:endParaRPr lang="en-US" sz="2000" dirty="0"/>
          </a:p>
          <a:p>
            <a:pPr marL="0" indent="0">
              <a:buNone/>
            </a:pPr>
            <a:r>
              <a:rPr lang="en-US" sz="4080" dirty="0" err="1" smtClean="0"/>
              <a:t>Serviços</a:t>
            </a:r>
            <a:endParaRPr lang="en-US" sz="4080" dirty="0"/>
          </a:p>
          <a:p>
            <a:pPr marL="241260" lvl="1" indent="0">
              <a:buNone/>
            </a:pPr>
            <a:r>
              <a:rPr lang="en-US" sz="2000" dirty="0">
                <a:gradFill>
                  <a:gsLst>
                    <a:gs pos="1250">
                      <a:srgbClr val="1E1A20"/>
                    </a:gs>
                    <a:gs pos="100000">
                      <a:srgbClr val="1E1A20"/>
                    </a:gs>
                  </a:gsLst>
                  <a:lin ang="5400000" scaled="0"/>
                </a:gradFill>
                <a:hlinkClick r:id="rId7"/>
              </a:rPr>
              <a:t>aka.ms/</a:t>
            </a:r>
            <a:r>
              <a:rPr lang="en-US" sz="2000" dirty="0" err="1">
                <a:gradFill>
                  <a:gsLst>
                    <a:gs pos="1250">
                      <a:srgbClr val="1E1A20"/>
                    </a:gs>
                    <a:gs pos="100000">
                      <a:srgbClr val="1E1A20"/>
                    </a:gs>
                  </a:gsLst>
                  <a:lin ang="5400000" scaled="0"/>
                </a:gradFill>
                <a:hlinkClick r:id="rId7"/>
              </a:rPr>
              <a:t>AzureContainerService</a:t>
            </a:r>
            <a:endParaRPr lang="en-US" sz="2000" dirty="0">
              <a:gradFill>
                <a:gsLst>
                  <a:gs pos="1250">
                    <a:srgbClr val="1E1A20"/>
                  </a:gs>
                  <a:gs pos="100000">
                    <a:srgbClr val="1E1A20"/>
                  </a:gs>
                </a:gsLst>
                <a:lin ang="5400000" scaled="0"/>
              </a:gradFill>
            </a:endParaRPr>
          </a:p>
          <a:p>
            <a:pPr marL="241260" lvl="1" indent="0">
              <a:buNone/>
            </a:pPr>
            <a:r>
              <a:rPr lang="en-US" sz="2000" dirty="0">
                <a:gradFill>
                  <a:gsLst>
                    <a:gs pos="1250">
                      <a:srgbClr val="1E1A20"/>
                    </a:gs>
                    <a:gs pos="100000">
                      <a:srgbClr val="1E1A20"/>
                    </a:gs>
                  </a:gsLst>
                  <a:lin ang="5400000" scaled="0"/>
                </a:gradFill>
                <a:hlinkClick r:id="rId8" action="ppaction://hlinkfile"/>
              </a:rPr>
              <a:t>aka.ms/</a:t>
            </a:r>
            <a:r>
              <a:rPr lang="en-US" sz="2000" dirty="0" err="1">
                <a:gradFill>
                  <a:gsLst>
                    <a:gs pos="1250">
                      <a:srgbClr val="1E1A20"/>
                    </a:gs>
                    <a:gs pos="100000">
                      <a:srgbClr val="1E1A20"/>
                    </a:gs>
                  </a:gsLst>
                  <a:lin ang="5400000" scaled="0"/>
                </a:gradFill>
                <a:hlinkClick r:id="rId8" action="ppaction://hlinkfile"/>
              </a:rPr>
              <a:t>WindowsContainers</a:t>
            </a:r>
            <a:endParaRPr lang="en-US" sz="2000" dirty="0">
              <a:gradFill>
                <a:gsLst>
                  <a:gs pos="1250">
                    <a:srgbClr val="1E1A20"/>
                  </a:gs>
                  <a:gs pos="100000">
                    <a:srgbClr val="1E1A20"/>
                  </a:gs>
                </a:gsLst>
                <a:lin ang="5400000" scaled="0"/>
              </a:gradFill>
            </a:endParaRPr>
          </a:p>
          <a:p>
            <a:pPr marL="0" indent="0">
              <a:buNone/>
            </a:pPr>
            <a:endParaRPr lang="en-US" sz="1904" dirty="0"/>
          </a:p>
        </p:txBody>
      </p:sp>
      <p:sp>
        <p:nvSpPr>
          <p:cNvPr id="6" name="Rectangle 5"/>
          <p:cNvSpPr/>
          <p:nvPr/>
        </p:nvSpPr>
        <p:spPr>
          <a:xfrm>
            <a:off x="9266237" y="5783262"/>
            <a:ext cx="3881789" cy="1086451"/>
          </a:xfrm>
          <a:prstGeom prst="rect">
            <a:avLst/>
          </a:prstGeom>
        </p:spPr>
        <p:txBody>
          <a:bodyPr wrap="square">
            <a:spAutoFit/>
          </a:bodyPr>
          <a:lstStyle/>
          <a:p>
            <a:pPr marL="0" marR="0" lvl="0" indent="0" defTabSz="1243284"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smtClean="0">
                <a:ln>
                  <a:noFill/>
                </a:ln>
                <a:effectLst/>
                <a:uLnTx/>
                <a:uFillTx/>
              </a:rPr>
              <a:t>Vinícius</a:t>
            </a:r>
            <a:r>
              <a:rPr kumimoji="0" lang="en-US" sz="2856" b="1" i="0" u="none" strike="noStrike" kern="0" cap="none" spc="0" normalizeH="0" noProof="0" dirty="0" smtClean="0">
                <a:ln>
                  <a:noFill/>
                </a:ln>
                <a:effectLst/>
                <a:uLnTx/>
                <a:uFillTx/>
              </a:rPr>
              <a:t> Souza</a:t>
            </a:r>
            <a:endParaRPr kumimoji="0" lang="en-US" sz="2856" b="1" i="0" u="none" strike="noStrike" kern="0" cap="none" spc="0" normalizeH="0" baseline="0" noProof="0" dirty="0">
              <a:ln>
                <a:noFill/>
              </a:ln>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kumimoji="0" lang="en-US" sz="1802" b="0" i="0" u="none" strike="noStrike" kern="0" cap="none" spc="0" normalizeH="0" baseline="0" noProof="0" dirty="0" smtClean="0">
                <a:ln>
                  <a:noFill/>
                </a:ln>
                <a:solidFill>
                  <a:sysClr val="windowText" lastClr="000000"/>
                </a:solidFill>
                <a:effectLst/>
                <a:uLnTx/>
                <a:uFillTx/>
              </a:rPr>
              <a:t>@</a:t>
            </a:r>
            <a:r>
              <a:rPr kumimoji="0" lang="en-US" sz="1802" b="0" i="0" u="none" strike="noStrike" kern="0" cap="none" spc="0" normalizeH="0" baseline="0" noProof="0" dirty="0" err="1" smtClean="0">
                <a:ln>
                  <a:noFill/>
                </a:ln>
                <a:solidFill>
                  <a:sysClr val="windowText" lastClr="000000"/>
                </a:solidFill>
                <a:effectLst/>
                <a:uLnTx/>
                <a:uFillTx/>
              </a:rPr>
              <a:t>visouza_br</a:t>
            </a:r>
            <a:endParaRPr kumimoji="0" lang="en-US" sz="1802" b="0" i="0" u="none" strike="noStrike" kern="0" cap="none" spc="0" normalizeH="0" baseline="0" noProof="0" dirty="0" smtClean="0">
              <a:ln>
                <a:noFill/>
              </a:ln>
              <a:solidFill>
                <a:sysClr val="windowText" lastClr="000000"/>
              </a:solidFill>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lang="en-US" sz="1802" kern="0" dirty="0" smtClean="0">
                <a:solidFill>
                  <a:sysClr val="windowText" lastClr="000000"/>
                </a:solidFill>
              </a:rPr>
              <a:t>Microsoft </a:t>
            </a:r>
            <a:r>
              <a:rPr lang="en-US" sz="1802" kern="0" dirty="0" err="1" smtClean="0">
                <a:solidFill>
                  <a:sysClr val="windowText" lastClr="000000"/>
                </a:solidFill>
              </a:rPr>
              <a:t>DXBrazil</a:t>
            </a:r>
            <a:endParaRPr kumimoji="0" lang="en-US" sz="1802"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5456237" y="1135062"/>
            <a:ext cx="6477439" cy="1401474"/>
          </a:xfrm>
          <a:prstGeom prst="rect">
            <a:avLst/>
          </a:prstGeom>
        </p:spPr>
        <p:txBody>
          <a:bodyPr wrap="square">
            <a:spAutoFit/>
          </a:bodyPr>
          <a:lstStyle/>
          <a:p>
            <a:pPr marL="0" marR="0" lvl="0" indent="0" defTabSz="914400" eaLnBrk="1" fontAlgn="auto" latinLnBrk="0" hangingPunct="1">
              <a:lnSpc>
                <a:spcPct val="90000"/>
              </a:lnSpc>
              <a:spcBef>
                <a:spcPts val="952"/>
              </a:spcBef>
              <a:spcAft>
                <a:spcPts val="0"/>
              </a:spcAft>
              <a:buClrTx/>
              <a:buSzPct val="100000"/>
              <a:buFontTx/>
              <a:buNone/>
              <a:tabLst/>
              <a:defRPr/>
            </a:pPr>
            <a:r>
              <a:rPr lang="en-US" sz="3808" kern="0" dirty="0" smtClean="0"/>
              <a:t>PPT/Demos</a:t>
            </a:r>
            <a:endParaRPr kumimoji="0" lang="en-US" sz="3808" b="0" i="0" u="none" strike="noStrike" kern="0" cap="none" spc="0" normalizeH="0" baseline="0" noProof="0" dirty="0">
              <a:ln>
                <a:noFill/>
              </a:ln>
              <a:effectLst/>
              <a:uLnTx/>
              <a:uFillTx/>
            </a:endParaRPr>
          </a:p>
          <a:p>
            <a:r>
              <a:rPr lang="pt-BR" sz="2000" dirty="0" smtClean="0">
                <a:solidFill>
                  <a:schemeClr val="accent2">
                    <a:lumMod val="50000"/>
                  </a:schemeClr>
                </a:solidFill>
              </a:rPr>
              <a:t>github.com/ViniciusSouza/MaratonaOpenSourceAzure</a:t>
            </a:r>
            <a:endParaRPr lang="pt-BR" sz="2000" dirty="0">
              <a:solidFill>
                <a:schemeClr val="accent2">
                  <a:lumMod val="50000"/>
                </a:schemeClr>
              </a:solidFill>
            </a:endParaRPr>
          </a:p>
          <a:p>
            <a:pPr marL="241260" marR="0" lvl="1" indent="0" defTabSz="914400" eaLnBrk="1" fontAlgn="auto" latinLnBrk="0" hangingPunct="1">
              <a:lnSpc>
                <a:spcPct val="90000"/>
              </a:lnSpc>
              <a:spcBef>
                <a:spcPct val="20000"/>
              </a:spcBef>
              <a:spcAft>
                <a:spcPts val="0"/>
              </a:spcAft>
              <a:buClrTx/>
              <a:buSzPct val="90000"/>
              <a:buFontTx/>
              <a:buNone/>
              <a:tabLst/>
              <a:defRPr/>
            </a:pPr>
            <a:endParaRPr kumimoji="0" lang="en-US" sz="2800" b="0" i="0" u="none" strike="noStrike" kern="0" cap="none" spc="0" normalizeH="0" baseline="0" noProof="0" dirty="0">
              <a:ln>
                <a:noFill/>
              </a:ln>
              <a:gradFill>
                <a:gsLst>
                  <a:gs pos="1250">
                    <a:srgbClr val="1E1A20"/>
                  </a:gs>
                  <a:gs pos="100000">
                    <a:srgbClr val="1E1A20"/>
                  </a:gs>
                </a:gsLst>
                <a:lin ang="5400000" scaled="0"/>
              </a:gradFill>
              <a:effectLst/>
              <a:uLnTx/>
              <a:uFillTx/>
            </a:endParaRPr>
          </a:p>
        </p:txBody>
      </p:sp>
    </p:spTree>
    <p:extLst>
      <p:ext uri="{BB962C8B-B14F-4D97-AF65-F5344CB8AC3E}">
        <p14:creationId xmlns:p14="http://schemas.microsoft.com/office/powerpoint/2010/main" val="8107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18" y="1212849"/>
            <a:ext cx="7163406" cy="5403973"/>
          </a:xfrm>
          <a:prstGeom prst="rect">
            <a:avLst/>
          </a:prstGeom>
        </p:spPr>
      </p:pic>
    </p:spTree>
    <p:extLst>
      <p:ext uri="{BB962C8B-B14F-4D97-AF65-F5344CB8AC3E}">
        <p14:creationId xmlns:p14="http://schemas.microsoft.com/office/powerpoint/2010/main" val="20338538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Containers Docker e VMs</a:t>
            </a:r>
            <a:endParaRPr lang="en-US" dirty="0"/>
          </a:p>
        </p:txBody>
      </p:sp>
      <p:sp>
        <p:nvSpPr>
          <p:cNvPr id="160" name="Rectangle 159"/>
          <p:cNvSpPr/>
          <p:nvPr/>
        </p:nvSpPr>
        <p:spPr>
          <a:xfrm>
            <a:off x="415372" y="2313563"/>
            <a:ext cx="11812976" cy="4603245"/>
          </a:xfrm>
          <a:prstGeom prst="rect">
            <a:avLst/>
          </a:prstGeom>
          <a:solidFill>
            <a:sysClr val="windowText" lastClr="000000"/>
          </a:solidFill>
          <a:ln w="25400" cap="flat" cmpd="sng" algn="ctr">
            <a:solidFill>
              <a:sysClr val="windowText" lastClr="000000">
                <a:shade val="50000"/>
              </a:sys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prstClr val="white"/>
                </a:solidFill>
                <a:effectLst/>
                <a:uLnTx/>
                <a:uFillTx/>
                <a:latin typeface="Calibri"/>
                <a:ea typeface="+mn-ea"/>
                <a:cs typeface="+mn-cs"/>
              </a:rPr>
              <a:t>Host OS - Hardware</a:t>
            </a:r>
          </a:p>
        </p:txBody>
      </p:sp>
      <p:sp>
        <p:nvSpPr>
          <p:cNvPr id="161" name="Rectangle 160"/>
          <p:cNvSpPr/>
          <p:nvPr/>
        </p:nvSpPr>
        <p:spPr>
          <a:xfrm>
            <a:off x="622617" y="2582930"/>
            <a:ext cx="11398485" cy="3834036"/>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62" name="Rectangle 161"/>
          <p:cNvSpPr/>
          <p:nvPr/>
        </p:nvSpPr>
        <p:spPr>
          <a:xfrm>
            <a:off x="5214847" y="2837500"/>
            <a:ext cx="6599013"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#3</a:t>
            </a:r>
          </a:p>
        </p:txBody>
      </p:sp>
      <p:sp>
        <p:nvSpPr>
          <p:cNvPr id="163" name="Rectangle 162"/>
          <p:cNvSpPr/>
          <p:nvPr/>
        </p:nvSpPr>
        <p:spPr>
          <a:xfrm>
            <a:off x="829864"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#1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
        <p:nvSpPr>
          <p:cNvPr id="164" name="Rectangle 163"/>
          <p:cNvSpPr/>
          <p:nvPr/>
        </p:nvSpPr>
        <p:spPr>
          <a:xfrm>
            <a:off x="5544690" y="3100667"/>
            <a:ext cx="6113734" cy="2212499"/>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nvGrpSpPr>
          <p:cNvPr id="165" name="Group 164"/>
          <p:cNvGrpSpPr/>
          <p:nvPr/>
        </p:nvGrpSpPr>
        <p:grpSpPr>
          <a:xfrm>
            <a:off x="5959183" y="3142543"/>
            <a:ext cx="1048243" cy="587153"/>
            <a:chOff x="990600" y="3101836"/>
            <a:chExt cx="838200" cy="469501"/>
          </a:xfrm>
        </p:grpSpPr>
        <p:pic>
          <p:nvPicPr>
            <p:cNvPr id="166" name="Picture 16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67" name="Rectangle 16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68" name="Group 167"/>
          <p:cNvGrpSpPr/>
          <p:nvPr/>
        </p:nvGrpSpPr>
        <p:grpSpPr>
          <a:xfrm>
            <a:off x="7070122" y="3142563"/>
            <a:ext cx="1048243" cy="587153"/>
            <a:chOff x="990600" y="3101836"/>
            <a:chExt cx="838200" cy="469501"/>
          </a:xfrm>
        </p:grpSpPr>
        <p:pic>
          <p:nvPicPr>
            <p:cNvPr id="169" name="Picture 16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0" name="Rectangle 16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1" name="Group 170"/>
          <p:cNvGrpSpPr/>
          <p:nvPr/>
        </p:nvGrpSpPr>
        <p:grpSpPr>
          <a:xfrm>
            <a:off x="8181061" y="3142543"/>
            <a:ext cx="1048243" cy="587153"/>
            <a:chOff x="990600" y="3101836"/>
            <a:chExt cx="838200" cy="469501"/>
          </a:xfrm>
        </p:grpSpPr>
        <p:pic>
          <p:nvPicPr>
            <p:cNvPr id="172" name="Picture 17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3" name="Rectangle 17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4" name="Group 173"/>
          <p:cNvGrpSpPr/>
          <p:nvPr/>
        </p:nvGrpSpPr>
        <p:grpSpPr>
          <a:xfrm>
            <a:off x="9291999" y="3142603"/>
            <a:ext cx="1048243" cy="587153"/>
            <a:chOff x="990600" y="3101836"/>
            <a:chExt cx="838200" cy="469501"/>
          </a:xfrm>
        </p:grpSpPr>
        <p:pic>
          <p:nvPicPr>
            <p:cNvPr id="175" name="Picture 17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6" name="Rectangle 17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7" name="Group 176"/>
          <p:cNvGrpSpPr/>
          <p:nvPr/>
        </p:nvGrpSpPr>
        <p:grpSpPr>
          <a:xfrm>
            <a:off x="10402938" y="3142623"/>
            <a:ext cx="1048243" cy="587153"/>
            <a:chOff x="990600" y="3101836"/>
            <a:chExt cx="838200" cy="469501"/>
          </a:xfrm>
        </p:grpSpPr>
        <p:pic>
          <p:nvPicPr>
            <p:cNvPr id="178" name="Picture 17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9" name="Rectangle 17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0" name="Group 179"/>
          <p:cNvGrpSpPr/>
          <p:nvPr/>
        </p:nvGrpSpPr>
        <p:grpSpPr>
          <a:xfrm>
            <a:off x="5959183" y="3706050"/>
            <a:ext cx="1048243" cy="587153"/>
            <a:chOff x="990600" y="3101836"/>
            <a:chExt cx="838200" cy="469501"/>
          </a:xfrm>
        </p:grpSpPr>
        <p:pic>
          <p:nvPicPr>
            <p:cNvPr id="181" name="Picture 18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2" name="Rectangle 181"/>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3" name="Group 182"/>
          <p:cNvGrpSpPr/>
          <p:nvPr/>
        </p:nvGrpSpPr>
        <p:grpSpPr>
          <a:xfrm>
            <a:off x="7070122" y="3706069"/>
            <a:ext cx="1048243" cy="587153"/>
            <a:chOff x="990600" y="3101836"/>
            <a:chExt cx="838200" cy="469501"/>
          </a:xfrm>
        </p:grpSpPr>
        <p:pic>
          <p:nvPicPr>
            <p:cNvPr id="184" name="Picture 18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5" name="Rectangle 184"/>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6" name="Group 185"/>
          <p:cNvGrpSpPr/>
          <p:nvPr/>
        </p:nvGrpSpPr>
        <p:grpSpPr>
          <a:xfrm>
            <a:off x="8181061" y="3706089"/>
            <a:ext cx="1048243" cy="587153"/>
            <a:chOff x="990600" y="3101836"/>
            <a:chExt cx="838200" cy="469501"/>
          </a:xfrm>
        </p:grpSpPr>
        <p:pic>
          <p:nvPicPr>
            <p:cNvPr id="187" name="Picture 18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8" name="Rectangle 187"/>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9" name="Group 188"/>
          <p:cNvGrpSpPr/>
          <p:nvPr/>
        </p:nvGrpSpPr>
        <p:grpSpPr>
          <a:xfrm>
            <a:off x="9291999" y="3706110"/>
            <a:ext cx="1048243" cy="587153"/>
            <a:chOff x="990600" y="3101836"/>
            <a:chExt cx="838200" cy="469501"/>
          </a:xfrm>
        </p:grpSpPr>
        <p:pic>
          <p:nvPicPr>
            <p:cNvPr id="190" name="Picture 18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1" name="Rectangle 190"/>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2" name="Group 191"/>
          <p:cNvGrpSpPr/>
          <p:nvPr/>
        </p:nvGrpSpPr>
        <p:grpSpPr>
          <a:xfrm>
            <a:off x="10402938" y="3706129"/>
            <a:ext cx="1048243" cy="587153"/>
            <a:chOff x="990600" y="3101836"/>
            <a:chExt cx="838200" cy="469501"/>
          </a:xfrm>
        </p:grpSpPr>
        <p:pic>
          <p:nvPicPr>
            <p:cNvPr id="193" name="Picture 19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4" name="Rectangle 193"/>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5" name="Group 194"/>
          <p:cNvGrpSpPr/>
          <p:nvPr/>
        </p:nvGrpSpPr>
        <p:grpSpPr>
          <a:xfrm>
            <a:off x="5959183" y="4269555"/>
            <a:ext cx="1048243" cy="587153"/>
            <a:chOff x="990600" y="3101836"/>
            <a:chExt cx="838200" cy="469501"/>
          </a:xfrm>
        </p:grpSpPr>
        <p:pic>
          <p:nvPicPr>
            <p:cNvPr id="196" name="Picture 19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7" name="Rectangle 19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8" name="Group 197"/>
          <p:cNvGrpSpPr/>
          <p:nvPr/>
        </p:nvGrpSpPr>
        <p:grpSpPr>
          <a:xfrm>
            <a:off x="7070122" y="4269576"/>
            <a:ext cx="1048243" cy="587153"/>
            <a:chOff x="990600" y="3101836"/>
            <a:chExt cx="838200" cy="469501"/>
          </a:xfrm>
        </p:grpSpPr>
        <p:pic>
          <p:nvPicPr>
            <p:cNvPr id="199" name="Picture 19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0" name="Rectangle 19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1" name="Group 200"/>
          <p:cNvGrpSpPr/>
          <p:nvPr/>
        </p:nvGrpSpPr>
        <p:grpSpPr>
          <a:xfrm>
            <a:off x="8181061" y="4269596"/>
            <a:ext cx="1048243" cy="587153"/>
            <a:chOff x="990600" y="3101836"/>
            <a:chExt cx="838200" cy="469501"/>
          </a:xfrm>
        </p:grpSpPr>
        <p:pic>
          <p:nvPicPr>
            <p:cNvPr id="202" name="Picture 20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3" name="Rectangle 20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4" name="Group 203"/>
          <p:cNvGrpSpPr/>
          <p:nvPr/>
        </p:nvGrpSpPr>
        <p:grpSpPr>
          <a:xfrm>
            <a:off x="9291999" y="4269615"/>
            <a:ext cx="1048243" cy="587153"/>
            <a:chOff x="990600" y="3101836"/>
            <a:chExt cx="838200" cy="469501"/>
          </a:xfrm>
        </p:grpSpPr>
        <p:pic>
          <p:nvPicPr>
            <p:cNvPr id="205" name="Picture 20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6" name="Rectangle 20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7" name="Group 206"/>
          <p:cNvGrpSpPr/>
          <p:nvPr/>
        </p:nvGrpSpPr>
        <p:grpSpPr>
          <a:xfrm>
            <a:off x="10402938" y="4269636"/>
            <a:ext cx="1048243" cy="587153"/>
            <a:chOff x="990600" y="3101836"/>
            <a:chExt cx="838200" cy="469501"/>
          </a:xfrm>
        </p:grpSpPr>
        <p:pic>
          <p:nvPicPr>
            <p:cNvPr id="208" name="Picture 20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9" name="Rectangle 20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0" name="Rectangle 209"/>
          <p:cNvSpPr/>
          <p:nvPr/>
        </p:nvSpPr>
        <p:spPr>
          <a:xfrm>
            <a:off x="3014427"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#2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Tree>
    <p:extLst>
      <p:ext uri="{BB962C8B-B14F-4D97-AF65-F5344CB8AC3E}">
        <p14:creationId xmlns:p14="http://schemas.microsoft.com/office/powerpoint/2010/main" val="124316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500"/>
                                        <p:tgtEl>
                                          <p:spTgt spid="2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10" presetClass="entr" presetSubtype="0" fill="hold" nodeType="withEffect">
                                  <p:stCondLst>
                                    <p:cond delay="60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2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500"/>
                                        <p:tgtEl>
                                          <p:spTgt spid="171"/>
                                        </p:tgtEl>
                                      </p:cBhvr>
                                    </p:animEffect>
                                  </p:childTnLst>
                                </p:cTn>
                              </p:par>
                              <p:par>
                                <p:cTn id="44" presetID="10" presetClass="entr" presetSubtype="0" fill="hold" nodeType="withEffect">
                                  <p:stCondLst>
                                    <p:cond delay="16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nodeType="withEffect">
                                  <p:stCondLst>
                                    <p:cond delay="60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par>
                                <p:cTn id="50" presetID="10" presetClass="entr" presetSubtype="0" fill="hold" nodeType="withEffect">
                                  <p:stCondLst>
                                    <p:cond delay="1100"/>
                                  </p:stCondLst>
                                  <p:childTnLst>
                                    <p:set>
                                      <p:cBhvr>
                                        <p:cTn id="51" dur="1" fill="hold">
                                          <p:stCondLst>
                                            <p:cond delay="0"/>
                                          </p:stCondLst>
                                        </p:cTn>
                                        <p:tgtEl>
                                          <p:spTgt spid="180"/>
                                        </p:tgtEl>
                                        <p:attrNameLst>
                                          <p:attrName>style.visibility</p:attrName>
                                        </p:attrNameLst>
                                      </p:cBhvr>
                                      <p:to>
                                        <p:strVal val="visible"/>
                                      </p:to>
                                    </p:set>
                                    <p:animEffect transition="in" filter="fade">
                                      <p:cBhvr>
                                        <p:cTn id="52" dur="500"/>
                                        <p:tgtEl>
                                          <p:spTgt spid="180"/>
                                        </p:tgtEl>
                                      </p:cBhvr>
                                    </p:animEffect>
                                  </p:childTnLst>
                                </p:cTn>
                              </p:par>
                              <p:par>
                                <p:cTn id="53" presetID="10" presetClass="entr" presetSubtype="0" fill="hold" nodeType="withEffect">
                                  <p:stCondLst>
                                    <p:cond delay="20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250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par>
                                <p:cTn id="59" presetID="10" presetClass="entr" presetSubtype="0" fill="hold" nodeType="withEffect">
                                  <p:stCondLst>
                                    <p:cond delay="800"/>
                                  </p:stCondLst>
                                  <p:childTnLst>
                                    <p:set>
                                      <p:cBhvr>
                                        <p:cTn id="60" dur="1" fill="hold">
                                          <p:stCondLst>
                                            <p:cond delay="0"/>
                                          </p:stCondLst>
                                        </p:cTn>
                                        <p:tgtEl>
                                          <p:spTgt spid="189"/>
                                        </p:tgtEl>
                                        <p:attrNameLst>
                                          <p:attrName>style.visibility</p:attrName>
                                        </p:attrNameLst>
                                      </p:cBhvr>
                                      <p:to>
                                        <p:strVal val="visible"/>
                                      </p:to>
                                    </p:set>
                                    <p:animEffect transition="in" filter="fade">
                                      <p:cBhvr>
                                        <p:cTn id="61" dur="500"/>
                                        <p:tgtEl>
                                          <p:spTgt spid="189"/>
                                        </p:tgtEl>
                                      </p:cBhvr>
                                    </p:animEffect>
                                  </p:childTnLst>
                                </p:cTn>
                              </p:par>
                              <p:par>
                                <p:cTn id="62" presetID="10" presetClass="entr" presetSubtype="0" fill="hold" nodeType="withEffect">
                                  <p:stCondLst>
                                    <p:cond delay="30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par>
                                <p:cTn id="65" presetID="10" presetClass="entr" presetSubtype="0" fill="hold" nodeType="withEffect">
                                  <p:stCondLst>
                                    <p:cond delay="1700"/>
                                  </p:stCondLst>
                                  <p:childTnLst>
                                    <p:set>
                                      <p:cBhvr>
                                        <p:cTn id="66" dur="1" fill="hold">
                                          <p:stCondLst>
                                            <p:cond delay="0"/>
                                          </p:stCondLst>
                                        </p:cTn>
                                        <p:tgtEl>
                                          <p:spTgt spid="195"/>
                                        </p:tgtEl>
                                        <p:attrNameLst>
                                          <p:attrName>style.visibility</p:attrName>
                                        </p:attrNameLst>
                                      </p:cBhvr>
                                      <p:to>
                                        <p:strVal val="visible"/>
                                      </p:to>
                                    </p:set>
                                    <p:animEffect transition="in" filter="fade">
                                      <p:cBhvr>
                                        <p:cTn id="67" dur="500"/>
                                        <p:tgtEl>
                                          <p:spTgt spid="195"/>
                                        </p:tgtEl>
                                      </p:cBhvr>
                                    </p:animEffect>
                                  </p:childTnLst>
                                </p:cTn>
                              </p:par>
                              <p:par>
                                <p:cTn id="68" presetID="10" presetClass="entr" presetSubtype="0" fill="hold" nodeType="withEffect">
                                  <p:stCondLst>
                                    <p:cond delay="2300"/>
                                  </p:stCondLst>
                                  <p:childTnLst>
                                    <p:set>
                                      <p:cBhvr>
                                        <p:cTn id="69" dur="1" fill="hold">
                                          <p:stCondLst>
                                            <p:cond delay="0"/>
                                          </p:stCondLst>
                                        </p:cTn>
                                        <p:tgtEl>
                                          <p:spTgt spid="198"/>
                                        </p:tgtEl>
                                        <p:attrNameLst>
                                          <p:attrName>style.visibility</p:attrName>
                                        </p:attrNameLst>
                                      </p:cBhvr>
                                      <p:to>
                                        <p:strVal val="visible"/>
                                      </p:to>
                                    </p:set>
                                    <p:animEffect transition="in" filter="fade">
                                      <p:cBhvr>
                                        <p:cTn id="70" dur="500"/>
                                        <p:tgtEl>
                                          <p:spTgt spid="198"/>
                                        </p:tgtEl>
                                      </p:cBhvr>
                                    </p:animEffect>
                                  </p:childTnLst>
                                </p:cTn>
                              </p:par>
                              <p:par>
                                <p:cTn id="71" presetID="10" presetClass="entr" presetSubtype="0" fill="hold" nodeType="withEffect">
                                  <p:stCondLst>
                                    <p:cond delay="300"/>
                                  </p:stCondLst>
                                  <p:childTnLst>
                                    <p:set>
                                      <p:cBhvr>
                                        <p:cTn id="72" dur="1" fill="hold">
                                          <p:stCondLst>
                                            <p:cond delay="0"/>
                                          </p:stCondLst>
                                        </p:cTn>
                                        <p:tgtEl>
                                          <p:spTgt spid="201"/>
                                        </p:tgtEl>
                                        <p:attrNameLst>
                                          <p:attrName>style.visibility</p:attrName>
                                        </p:attrNameLst>
                                      </p:cBhvr>
                                      <p:to>
                                        <p:strVal val="visible"/>
                                      </p:to>
                                    </p:set>
                                    <p:animEffect transition="in" filter="fade">
                                      <p:cBhvr>
                                        <p:cTn id="73" dur="500"/>
                                        <p:tgtEl>
                                          <p:spTgt spid="201"/>
                                        </p:tgtEl>
                                      </p:cBhvr>
                                    </p:animEffect>
                                  </p:childTnLst>
                                </p:cTn>
                              </p:par>
                              <p:par>
                                <p:cTn id="74" presetID="10" presetClass="entr" presetSubtype="0" fill="hold" nodeType="withEffect">
                                  <p:stCondLst>
                                    <p:cond delay="140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10" presetClass="entr" presetSubtype="0" fill="hold" nodeType="withEffect">
                                  <p:stCondLst>
                                    <p:cond delay="250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P spid="163" grpId="0" animBg="1"/>
      <p:bldP spid="164" grpId="0" animBg="1"/>
      <p:bldP spid="2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85502"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29" name="Rectangle 28"/>
          <p:cNvSpPr/>
          <p:nvPr/>
        </p:nvSpPr>
        <p:spPr>
          <a:xfrm>
            <a:off x="785502"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0" name="Rectangle 29"/>
          <p:cNvSpPr/>
          <p:nvPr/>
        </p:nvSpPr>
        <p:spPr>
          <a:xfrm>
            <a:off x="785502" y="5016539"/>
            <a:ext cx="4491051" cy="449105"/>
          </a:xfrm>
          <a:prstGeom prst="rect">
            <a:avLst/>
          </a:prstGeom>
          <a:solidFill>
            <a:srgbClr val="FFB90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Hypervisor</a:t>
            </a:r>
          </a:p>
        </p:txBody>
      </p:sp>
      <p:sp>
        <p:nvSpPr>
          <p:cNvPr id="31" name="Rectangle 30"/>
          <p:cNvSpPr/>
          <p:nvPr/>
        </p:nvSpPr>
        <p:spPr>
          <a:xfrm>
            <a:off x="6317126"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32" name="Rectangle 31"/>
          <p:cNvSpPr/>
          <p:nvPr/>
        </p:nvSpPr>
        <p:spPr>
          <a:xfrm>
            <a:off x="6317126"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3" name="Rectangle 32"/>
          <p:cNvSpPr/>
          <p:nvPr/>
        </p:nvSpPr>
        <p:spPr>
          <a:xfrm>
            <a:off x="6317126" y="5016539"/>
            <a:ext cx="4491051" cy="449105"/>
          </a:xfrm>
          <a:prstGeom prst="rect">
            <a:avLst/>
          </a:prstGeom>
          <a:solidFill>
            <a:srgbClr val="5C2D9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Docker Engine</a:t>
            </a:r>
          </a:p>
        </p:txBody>
      </p:sp>
      <p:sp>
        <p:nvSpPr>
          <p:cNvPr id="34" name="Rectangle 33"/>
          <p:cNvSpPr/>
          <p:nvPr/>
        </p:nvSpPr>
        <p:spPr>
          <a:xfrm>
            <a:off x="785503"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5" name="Rectangle 34"/>
          <p:cNvSpPr/>
          <p:nvPr/>
        </p:nvSpPr>
        <p:spPr>
          <a:xfrm>
            <a:off x="2529088"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6" name="Rectangle 35"/>
          <p:cNvSpPr/>
          <p:nvPr/>
        </p:nvSpPr>
        <p:spPr>
          <a:xfrm>
            <a:off x="4272671"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7" name="Rectangle 36"/>
          <p:cNvSpPr/>
          <p:nvPr/>
        </p:nvSpPr>
        <p:spPr>
          <a:xfrm>
            <a:off x="785504" y="1793550"/>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endParaRPr lang="en-US" sz="1632" kern="0" dirty="0">
              <a:solidFill>
                <a:srgbClr val="FFFFFF"/>
              </a:solidFill>
              <a:latin typeface="Segoe UI"/>
            </a:endParaRPr>
          </a:p>
        </p:txBody>
      </p:sp>
      <p:sp>
        <p:nvSpPr>
          <p:cNvPr id="38" name="Rectangle 37"/>
          <p:cNvSpPr/>
          <p:nvPr/>
        </p:nvSpPr>
        <p:spPr>
          <a:xfrm>
            <a:off x="2526883" y="1793548"/>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39" name="Rectangle 38"/>
          <p:cNvSpPr/>
          <p:nvPr/>
        </p:nvSpPr>
        <p:spPr>
          <a:xfrm>
            <a:off x="4271203" y="1793550"/>
            <a:ext cx="1005350" cy="739702"/>
          </a:xfrm>
          <a:prstGeom prst="rect">
            <a:avLst/>
          </a:prstGeom>
          <a:solidFill>
            <a:srgbClr val="505050"/>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40" name="Rectangle 39"/>
          <p:cNvSpPr/>
          <p:nvPr/>
        </p:nvSpPr>
        <p:spPr>
          <a:xfrm>
            <a:off x="781094" y="34056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1" name="Rectangle 40"/>
          <p:cNvSpPr/>
          <p:nvPr/>
        </p:nvSpPr>
        <p:spPr>
          <a:xfrm>
            <a:off x="25210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2" name="Rectangle 41"/>
          <p:cNvSpPr/>
          <p:nvPr/>
        </p:nvSpPr>
        <p:spPr>
          <a:xfrm>
            <a:off x="42712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B</a:t>
            </a:r>
          </a:p>
        </p:txBody>
      </p:sp>
      <p:sp>
        <p:nvSpPr>
          <p:cNvPr id="43" name="Rectangle 42"/>
          <p:cNvSpPr/>
          <p:nvPr/>
        </p:nvSpPr>
        <p:spPr>
          <a:xfrm>
            <a:off x="6317127" y="4725942"/>
            <a:ext cx="1072861" cy="281790"/>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4" name="Rectangle 43"/>
          <p:cNvSpPr/>
          <p:nvPr/>
        </p:nvSpPr>
        <p:spPr>
          <a:xfrm>
            <a:off x="7522076" y="4725942"/>
            <a:ext cx="3286100" cy="290597"/>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5" name="Rectangle 44"/>
          <p:cNvSpPr/>
          <p:nvPr/>
        </p:nvSpPr>
        <p:spPr>
          <a:xfrm>
            <a:off x="6317126" y="3387433"/>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6" name="Rectangle 45"/>
          <p:cNvSpPr/>
          <p:nvPr/>
        </p:nvSpPr>
        <p:spPr>
          <a:xfrm>
            <a:off x="6978309" y="3391834"/>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7" name="Rectangle 46"/>
          <p:cNvSpPr/>
          <p:nvPr/>
        </p:nvSpPr>
        <p:spPr>
          <a:xfrm>
            <a:off x="7522079" y="3387432"/>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8" name="Rectangle 47"/>
          <p:cNvSpPr/>
          <p:nvPr/>
        </p:nvSpPr>
        <p:spPr>
          <a:xfrm>
            <a:off x="8065847"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9" name="Rectangle 48"/>
          <p:cNvSpPr/>
          <p:nvPr/>
        </p:nvSpPr>
        <p:spPr>
          <a:xfrm>
            <a:off x="8693276"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0" name="Rectangle 49"/>
          <p:cNvSpPr/>
          <p:nvPr/>
        </p:nvSpPr>
        <p:spPr>
          <a:xfrm>
            <a:off x="9237043"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1" name="Rectangle 50"/>
          <p:cNvSpPr/>
          <p:nvPr/>
        </p:nvSpPr>
        <p:spPr>
          <a:xfrm>
            <a:off x="9843187"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2" name="Rectangle 51"/>
          <p:cNvSpPr/>
          <p:nvPr/>
        </p:nvSpPr>
        <p:spPr>
          <a:xfrm>
            <a:off x="10386956" y="3387428"/>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3" name="TextBox 52"/>
          <p:cNvSpPr txBox="1"/>
          <p:nvPr/>
        </p:nvSpPr>
        <p:spPr>
          <a:xfrm>
            <a:off x="6227598" y="736832"/>
            <a:ext cx="4860902" cy="2101601"/>
          </a:xfrm>
          <a:prstGeom prst="rect">
            <a:avLst/>
          </a:prstGeom>
          <a:noFill/>
        </p:spPr>
        <p:txBody>
          <a:bodyPr wrap="square" rtlCol="0">
            <a:spAutoFit/>
          </a:bodyPr>
          <a:lstStyle/>
          <a:p>
            <a:pPr defTabSz="1268436"/>
            <a:r>
              <a:rPr lang="en-US" sz="3264" dirty="0">
                <a:latin typeface="Segoe UI"/>
              </a:rPr>
              <a:t>Containers </a:t>
            </a:r>
            <a:r>
              <a:rPr lang="en-US" sz="3264" dirty="0" err="1" smtClean="0">
                <a:latin typeface="Segoe UI"/>
              </a:rPr>
              <a:t>são</a:t>
            </a:r>
            <a:r>
              <a:rPr lang="en-US" sz="3264" dirty="0" smtClean="0">
                <a:latin typeface="Segoe UI"/>
              </a:rPr>
              <a:t> </a:t>
            </a:r>
            <a:r>
              <a:rPr lang="en-US" sz="3264" dirty="0" err="1" smtClean="0">
                <a:latin typeface="Segoe UI"/>
              </a:rPr>
              <a:t>isolados</a:t>
            </a:r>
            <a:r>
              <a:rPr lang="en-US" sz="3264" dirty="0" smtClean="0">
                <a:latin typeface="Segoe UI"/>
              </a:rPr>
              <a:t>, </a:t>
            </a:r>
            <a:r>
              <a:rPr lang="en-US" sz="3264" dirty="0" err="1" smtClean="0">
                <a:latin typeface="Segoe UI"/>
              </a:rPr>
              <a:t>compartilham</a:t>
            </a:r>
            <a:r>
              <a:rPr lang="en-US" sz="3264" dirty="0" smtClean="0">
                <a:latin typeface="Segoe UI"/>
              </a:rPr>
              <a:t> o SO e, </a:t>
            </a:r>
            <a:r>
              <a:rPr lang="en-US" sz="3264" dirty="0" err="1" smtClean="0">
                <a:latin typeface="Segoe UI"/>
              </a:rPr>
              <a:t>quando</a:t>
            </a:r>
            <a:r>
              <a:rPr lang="en-US" sz="3264" dirty="0" smtClean="0">
                <a:latin typeface="Segoe UI"/>
              </a:rPr>
              <a:t> </a:t>
            </a:r>
            <a:r>
              <a:rPr lang="en-US" sz="3264" dirty="0" err="1" smtClean="0">
                <a:latin typeface="Segoe UI"/>
              </a:rPr>
              <a:t>apropriado</a:t>
            </a:r>
            <a:r>
              <a:rPr lang="en-US" sz="3264" dirty="0" smtClean="0">
                <a:latin typeface="Segoe UI"/>
              </a:rPr>
              <a:t>, </a:t>
            </a:r>
            <a:r>
              <a:rPr lang="en-US" sz="3264" dirty="0" err="1" smtClean="0">
                <a:latin typeface="Segoe UI"/>
              </a:rPr>
              <a:t>binários</a:t>
            </a:r>
            <a:r>
              <a:rPr lang="en-US" sz="3264" dirty="0" smtClean="0">
                <a:latin typeface="Segoe UI"/>
              </a:rPr>
              <a:t> e </a:t>
            </a:r>
            <a:r>
              <a:rPr lang="en-US" sz="3264" dirty="0" err="1" smtClean="0">
                <a:latin typeface="Segoe UI"/>
              </a:rPr>
              <a:t>bibliotecas</a:t>
            </a:r>
            <a:r>
              <a:rPr lang="en-US" sz="3264" dirty="0" smtClean="0">
                <a:latin typeface="Segoe UI"/>
              </a:rPr>
              <a:t>.</a:t>
            </a:r>
            <a:endParaRPr lang="en-US" sz="3264" dirty="0">
              <a:latin typeface="Segoe UI"/>
            </a:endParaRPr>
          </a:p>
        </p:txBody>
      </p:sp>
    </p:spTree>
    <p:extLst>
      <p:ext uri="{BB962C8B-B14F-4D97-AF65-F5344CB8AC3E}">
        <p14:creationId xmlns:p14="http://schemas.microsoft.com/office/powerpoint/2010/main" val="5538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6" name="Picture 2" descr="Resultado de imagem para titanic cargo h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21" y="1230641"/>
            <a:ext cx="8458200" cy="56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948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8" name="Picture 4" descr="Resultado de imagem para navios antigos transporte de cargas"/>
          <p:cNvPicPr>
            <a:picLocks noChangeAspect="1" noChangeArrowheads="1"/>
          </p:cNvPicPr>
          <p:nvPr/>
        </p:nvPicPr>
        <p:blipFill rotWithShape="1">
          <a:blip r:embed="rId3">
            <a:extLst>
              <a:ext uri="{28A0092B-C50C-407E-A947-70E740481C1C}">
                <a14:useLocalDpi xmlns:a14="http://schemas.microsoft.com/office/drawing/2010/main" val="0"/>
              </a:ext>
            </a:extLst>
          </a:blip>
          <a:srcRect b="27944"/>
          <a:stretch/>
        </p:blipFill>
        <p:spPr bwMode="auto">
          <a:xfrm>
            <a:off x="1799821" y="1592262"/>
            <a:ext cx="8839200" cy="509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796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askerDockerDotNet.potx" id="{F79C56E2-8F78-4892-A967-5D3AF04A25AB}" vid="{CE3A04C0-634E-46AC-A896-4DD974601BCE}"/>
    </a:ext>
  </a:extLst>
</a:theme>
</file>

<file path=ppt/theme/theme3.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081323c002422d1716b4e31f49bfe85f">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8085a4daa76e992a919177a12cf7615b"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Sao Paulo (state)</TermName>
          <TermId xmlns="http://schemas.microsoft.com/office/infopath/2007/PartnerControls">8eaabd6e-934f-4be5-ba7b-446f72d91299</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2016-07-29T07:00:00+00:00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166</Value>
      <Value>53</Value>
      <Value>52</Value>
      <Value>51</Value>
    </TaxCatchAll>
    <NumberofDownloads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9160AD-F5F2-4BF5-8869-A1FA790B4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2395</TotalTime>
  <Words>1557</Words>
  <Application>Microsoft Office PowerPoint</Application>
  <PresentationFormat>Custom</PresentationFormat>
  <Paragraphs>444</Paragraphs>
  <Slides>40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AndaleMono</vt:lpstr>
      <vt:lpstr>Arial</vt:lpstr>
      <vt:lpstr>Calibri</vt:lpstr>
      <vt:lpstr>Consolas</vt:lpstr>
      <vt:lpstr>Gill Sans</vt:lpstr>
      <vt:lpstr>Helvetica Light</vt:lpstr>
      <vt:lpstr>Lucida Console</vt:lpstr>
      <vt:lpstr>Segoe UI</vt:lpstr>
      <vt:lpstr>Segoe UI Light</vt:lpstr>
      <vt:lpstr>wf_segoe-ui_light</vt:lpstr>
      <vt:lpstr>Wingdings</vt:lpstr>
      <vt:lpstr>5-50033_TR23_BO_CT_Template</vt:lpstr>
      <vt:lpstr>8-30707_dotnetConf_Template</vt:lpstr>
      <vt:lpstr>LayoutColored</vt:lpstr>
      <vt:lpstr>PowerPoint Presentation</vt:lpstr>
      <vt:lpstr>VSCode and Containers </vt:lpstr>
      <vt:lpstr>PowerPoint Presentation</vt:lpstr>
      <vt:lpstr>O novo desafio das aplicações distribuídas</vt:lpstr>
      <vt:lpstr>Docker</vt:lpstr>
      <vt:lpstr>Containers Docker e VMs</vt:lpstr>
      <vt:lpstr>PowerPoint Presentation</vt:lpstr>
      <vt:lpstr>Revolução dos Containers</vt:lpstr>
      <vt:lpstr>Revolução dos Containers</vt:lpstr>
      <vt:lpstr>Revolução dos Containers</vt:lpstr>
      <vt:lpstr>Visual Studio Code</vt:lpstr>
      <vt:lpstr>Visual Studio Code Extensions</vt:lpstr>
      <vt:lpstr>Visual Studio Code</vt:lpstr>
      <vt:lpstr>Bootstrapping the developer </vt:lpstr>
      <vt:lpstr>GitHub Repositório</vt:lpstr>
      <vt:lpstr>Demo1 – Instalando o Tomcat no Windows</vt:lpstr>
      <vt:lpstr>Demo1 – Instalando o Tomcat no Windows</vt:lpstr>
      <vt:lpstr>Demo1 – Instalando o Tomcat no Windows</vt:lpstr>
      <vt:lpstr>Demo1 – Instalando o Tomcat no Windows</vt:lpstr>
      <vt:lpstr>Legal, Mas de onde veio o Tomcat?</vt:lpstr>
      <vt:lpstr>Docker Registry</vt:lpstr>
      <vt:lpstr>Docker API</vt:lpstr>
      <vt:lpstr>Componentes Docker</vt:lpstr>
      <vt:lpstr>Demo2 – Construnindo uma imagem</vt:lpstr>
      <vt:lpstr>Docker build</vt:lpstr>
      <vt:lpstr>Demo2 – Construnindo uma imagem</vt:lpstr>
      <vt:lpstr>Demo3 – Utilizando Volumes</vt:lpstr>
      <vt:lpstr>Demo3 – Utilizando Volumes</vt:lpstr>
      <vt:lpstr>Docker Layers</vt:lpstr>
      <vt:lpstr>Intânciando multiplos serviços</vt:lpstr>
      <vt:lpstr>Docker-Compose.exe</vt:lpstr>
      <vt:lpstr>Demo4: Docker Compose</vt:lpstr>
      <vt:lpstr>Demo4: Docker Compose</vt:lpstr>
      <vt:lpstr>Docker compose</vt:lpstr>
      <vt:lpstr>Container Workflow </vt:lpstr>
      <vt:lpstr>Container Workflow</vt:lpstr>
      <vt:lpstr>PowerPoint Presentation</vt:lpstr>
      <vt:lpstr>Docker Tools for</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  e Docker</dc:title>
  <dc:subject>&lt;Speech title here&gt;</dc:subject>
  <dc:creator>Vinicius.Souza@microsoft.com</dc:creator>
  <cp:keywords/>
  <dc:description>Template: Mitchell Derrey, Silverfox Productions_x000d_
Formatting: _x000d_
Audience Type:</dc:description>
  <cp:lastModifiedBy>Vinicius Souza</cp:lastModifiedBy>
  <cp:revision>62</cp:revision>
  <dcterms:created xsi:type="dcterms:W3CDTF">2016-07-28T19:53:45Z</dcterms:created>
  <dcterms:modified xsi:type="dcterms:W3CDTF">2017-03-29T15:51:41Z</dcterms:modified>
  <cp:category>Maratona Open Source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